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tags/tag4.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40.xml" ContentType="application/vnd.openxmlformats-officedocument.presentationml.slideLayout+xml"/>
  <Override PartName="/ppt/theme/theme10.xml" ContentType="application/vnd.openxmlformats-officedocument.theme+xml"/>
  <Override PartName="/ppt/slideLayouts/slideLayout14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65" r:id="rId5"/>
    <p:sldMasterId id="2147483730" r:id="rId6"/>
    <p:sldMasterId id="2147483850" r:id="rId7"/>
    <p:sldMasterId id="2147483951" r:id="rId8"/>
    <p:sldMasterId id="2147483852" r:id="rId9"/>
    <p:sldMasterId id="2147483884" r:id="rId10"/>
    <p:sldMasterId id="2147483964" r:id="rId11"/>
    <p:sldMasterId id="2147483992" r:id="rId12"/>
    <p:sldMasterId id="2147484052" r:id="rId13"/>
    <p:sldMasterId id="2147484055" r:id="rId14"/>
  </p:sldMasterIdLst>
  <p:notesMasterIdLst>
    <p:notesMasterId r:id="rId18"/>
  </p:notesMasterIdLst>
  <p:handoutMasterIdLst>
    <p:handoutMasterId r:id="rId19"/>
  </p:handoutMasterIdLst>
  <p:sldIdLst>
    <p:sldId id="463" r:id="rId15"/>
    <p:sldId id="444" r:id="rId16"/>
    <p:sldId id="706" r:id="rId1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DURA, CAMILLE" initials="MC" lastIdx="1" clrIdx="0">
    <p:extLst>
      <p:ext uri="{19B8F6BF-5375-455C-9EA6-DF929625EA0E}">
        <p15:presenceInfo xmlns:p15="http://schemas.microsoft.com/office/powerpoint/2012/main" userId="S-1-5-21-1531082355-734649621-3782574898-2500676" providerId="AD"/>
      </p:ext>
    </p:extLst>
  </p:cmAuthor>
  <p:cmAuthor id="2" name="PAYEL, Alicia" initials="PA" lastIdx="7" clrIdx="1">
    <p:extLst>
      <p:ext uri="{19B8F6BF-5375-455C-9EA6-DF929625EA0E}">
        <p15:presenceInfo xmlns:p15="http://schemas.microsoft.com/office/powerpoint/2012/main" userId="S::alicia.payel@capgemini.com::9c7a2d38-fc1f-4c26-a44a-7d3fc416c9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2980"/>
    <a:srgbClr val="860864"/>
    <a:srgbClr val="C8FF16"/>
    <a:srgbClr val="01D1D0"/>
    <a:srgbClr val="0F999C"/>
    <a:srgbClr val="FFFFFF"/>
    <a:srgbClr val="2B0A3D"/>
    <a:srgbClr val="80B8D6"/>
    <a:srgbClr val="0070AD"/>
    <a:srgbClr val="6D64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8" autoAdjust="0"/>
    <p:restoredTop sz="94660"/>
  </p:normalViewPr>
  <p:slideViewPr>
    <p:cSldViewPr snapToGrid="0">
      <p:cViewPr varScale="1">
        <p:scale>
          <a:sx n="62" d="100"/>
          <a:sy n="62" d="100"/>
        </p:scale>
        <p:origin x="900" y="-1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1000">
              <a:latin typeface="Verdana" panose="020B0604030504040204" pitchFamily="34" charset="0"/>
              <a:ea typeface="Verdana" panose="020B0604030504040204" pitchFamily="34" charset="0"/>
              <a:cs typeface="Verdana" panose="020B0604030504040204" pitchFamily="34" charset="0"/>
            </a:endParaRPr>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1000" smtClean="0">
                <a:latin typeface="Verdana" panose="020B0604030504040204" pitchFamily="34" charset="0"/>
                <a:ea typeface="Verdana" panose="020B0604030504040204" pitchFamily="34" charset="0"/>
                <a:cs typeface="Verdana" panose="020B0604030504040204" pitchFamily="34" charset="0"/>
              </a:rPr>
              <a:t>02/06/2022</a:t>
            </a:fld>
            <a:endParaRPr lang="pt-PT" sz="1000">
              <a:latin typeface="Verdana" panose="020B0604030504040204" pitchFamily="34" charset="0"/>
              <a:ea typeface="Verdana" panose="020B0604030504040204" pitchFamily="34" charset="0"/>
              <a:cs typeface="Verdana" panose="020B0604030504040204" pitchFamily="34" charset="0"/>
            </a:endParaRPr>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z="800">
                <a:latin typeface="Verdana" panose="020B0604030504040204" pitchFamily="34" charset="0"/>
                <a:ea typeface="Verdana" panose="020B0604030504040204" pitchFamily="34" charset="0"/>
                <a:cs typeface="Verdana" panose="020B0604030504040204" pitchFamily="34" charset="0"/>
              </a:rPr>
              <a:t>©</a:t>
            </a:r>
            <a:r>
              <a:rPr lang="pt-PT" sz="800">
                <a:latin typeface="Verdana" panose="020B0604030504040204" pitchFamily="34" charset="0"/>
                <a:ea typeface="Verdana" panose="020B0604030504040204" pitchFamily="34" charset="0"/>
                <a:cs typeface="Verdana" panose="020B0604030504040204" pitchFamily="34" charset="0"/>
              </a:rPr>
              <a:t> Sogeti 2018. All rights reserved</a:t>
            </a:r>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1000" smtClean="0">
                <a:latin typeface="Verdana" panose="020B0604030504040204" pitchFamily="34" charset="0"/>
                <a:ea typeface="Verdana" panose="020B0604030504040204" pitchFamily="34" charset="0"/>
                <a:cs typeface="Verdana" panose="020B0604030504040204" pitchFamily="34" charset="0"/>
              </a:rPr>
              <a:t>‹N°›</a:t>
            </a:fld>
            <a:endParaRPr lang="pt-PT" sz="10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02/06/2022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‹N°›</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8A0DC54-35E2-44E1-B9A7-906F0F278B14}" type="slidenum">
              <a:rPr lang="fr-FR" smtClean="0"/>
              <a:t>1</a:t>
            </a:fld>
            <a:endParaRPr lang="fr-FR"/>
          </a:p>
        </p:txBody>
      </p:sp>
    </p:spTree>
    <p:extLst>
      <p:ext uri="{BB962C8B-B14F-4D97-AF65-F5344CB8AC3E}">
        <p14:creationId xmlns:p14="http://schemas.microsoft.com/office/powerpoint/2010/main" val="1581094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15.png"/><Relationship Id="rId3" Type="http://schemas.openxmlformats.org/officeDocument/2006/relationships/image" Target="../media/image40.jpeg"/><Relationship Id="rId21" Type="http://schemas.openxmlformats.org/officeDocument/2006/relationships/image" Target="../media/image18.png"/><Relationship Id="rId7" Type="http://schemas.openxmlformats.org/officeDocument/2006/relationships/image" Target="../media/image44.gif"/><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17.png"/><Relationship Id="rId1" Type="http://schemas.openxmlformats.org/officeDocument/2006/relationships/slideMaster" Target="../slideMasters/slideMaster9.xml"/><Relationship Id="rId6" Type="http://schemas.openxmlformats.org/officeDocument/2006/relationships/image" Target="../media/image43.png"/><Relationship Id="rId11" Type="http://schemas.openxmlformats.org/officeDocument/2006/relationships/image" Target="../media/image48.jpe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jpeg"/><Relationship Id="rId19" Type="http://schemas.openxmlformats.org/officeDocument/2006/relationships/image" Target="../media/image16.png"/><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51.jpe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hyperlink" Target="https://www.capgemini.com/optimize-your-business-and-it-operations" TargetMode="Externa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55.jpeg"/></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hyperlink" Target="https://www.capgemini.com/optimize-your-business-and-it-operations" TargetMode="Externa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image" Target="../media/image56.jpeg"/></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hyperlink" Target="https://www.capgemini.com/optimize-your-business-and-it-operations" TargetMode="Externa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image" Target="../media/image57.jpeg"/></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sogeti_fr" TargetMode="External"/><Relationship Id="rId13" Type="http://schemas.microsoft.com/office/2007/relationships/hdphoto" Target="../media/hdphoto3.wdp"/><Relationship Id="rId3" Type="http://schemas.openxmlformats.org/officeDocument/2006/relationships/hyperlink" Target="http://www.capgemini.com/about/how-we-work/rightshorer" TargetMode="External"/><Relationship Id="rId7" Type="http://schemas.microsoft.com/office/2007/relationships/hdphoto" Target="../media/hdphoto1.wdp"/><Relationship Id="rId12"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youtube.com/user/SogetiFr" TargetMode="External"/><Relationship Id="rId5" Type="http://schemas.openxmlformats.org/officeDocument/2006/relationships/hyperlink" Target="https://www.linkedin.com/company/sogeti/" TargetMode="External"/><Relationship Id="rId10" Type="http://schemas.microsoft.com/office/2007/relationships/hdphoto" Target="../media/hdphoto2.wdp"/><Relationship Id="rId4" Type="http://schemas.openxmlformats.org/officeDocument/2006/relationships/hyperlink" Target="http://www.capgemini.com/" TargetMode="External"/><Relationship Id="rId9"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2.emf"/><Relationship Id="rId7" Type="http://schemas.openxmlformats.org/officeDocument/2006/relationships/image" Target="../media/image7.png"/><Relationship Id="rId2" Type="http://schemas.openxmlformats.org/officeDocument/2006/relationships/hyperlink" Target="https://www.sogeti.com/" TargetMode="External"/><Relationship Id="rId1" Type="http://schemas.openxmlformats.org/officeDocument/2006/relationships/slideMaster" Target="../slideMasters/slideMaster1.xml"/><Relationship Id="rId6" Type="http://schemas.openxmlformats.org/officeDocument/2006/relationships/hyperlink" Target="https://twitter.com/sogeti" TargetMode="External"/><Relationship Id="rId5" Type="http://schemas.openxmlformats.org/officeDocument/2006/relationships/image" Target="../media/image6.png"/><Relationship Id="rId4" Type="http://schemas.openxmlformats.org/officeDocument/2006/relationships/hyperlink" Target="https://www.linkedin.com/company/sogeti/" TargetMode="External"/><Relationship Id="rId9"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s://twitter.com/sogeti" TargetMode="External"/><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9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9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jpeg"/><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37.png"/><Relationship Id="rId4" Type="http://schemas.openxmlformats.org/officeDocument/2006/relationships/hyperlink" Target="https://www.capgemini.com/optimize-your-business-and-it-operations" TargetMode="External"/></Relationships>
</file>

<file path=ppt/slideLayouts/_rels/slideLayout9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9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9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5039198"/>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Tree>
    <p:extLst>
      <p:ext uri="{BB962C8B-B14F-4D97-AF65-F5344CB8AC3E}">
        <p14:creationId xmlns:p14="http://schemas.microsoft.com/office/powerpoint/2010/main" val="3218085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181647084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13" name="Title Placeholder 1">
            <a:extLst>
              <a:ext uri="{FF2B5EF4-FFF2-40B4-BE49-F238E27FC236}">
                <a16:creationId xmlns:a16="http://schemas.microsoft.com/office/drawing/2014/main" id="{54859CF9-C27B-4747-87C3-A345930DF64F}"/>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Tree>
    <p:extLst>
      <p:ext uri="{BB962C8B-B14F-4D97-AF65-F5344CB8AC3E}">
        <p14:creationId xmlns:p14="http://schemas.microsoft.com/office/powerpoint/2010/main" val="408904486"/>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Tree>
    <p:extLst>
      <p:ext uri="{BB962C8B-B14F-4D97-AF65-F5344CB8AC3E}">
        <p14:creationId xmlns:p14="http://schemas.microsoft.com/office/powerpoint/2010/main" val="2750650948"/>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Pie Charts">
    <p:spTree>
      <p:nvGrpSpPr>
        <p:cNvPr id="1" name=""/>
        <p:cNvGrpSpPr/>
        <p:nvPr/>
      </p:nvGrpSpPr>
      <p:grpSpPr>
        <a:xfrm>
          <a:off x="0" y="0"/>
          <a:ext cx="0" cy="0"/>
          <a:chOff x="0" y="0"/>
          <a:chExt cx="0" cy="0"/>
        </a:xfrm>
      </p:grpSpPr>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a:t>Click to insert chart title</a:t>
            </a: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spTree>
    <p:extLst>
      <p:ext uri="{BB962C8B-B14F-4D97-AF65-F5344CB8AC3E}">
        <p14:creationId xmlns:p14="http://schemas.microsoft.com/office/powerpoint/2010/main" val="27293406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Tree>
    <p:extLst>
      <p:ext uri="{BB962C8B-B14F-4D97-AF65-F5344CB8AC3E}">
        <p14:creationId xmlns:p14="http://schemas.microsoft.com/office/powerpoint/2010/main" val="3887704193"/>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whit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0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0" rIns="0" bIns="0" rtlCol="0" anchor="t">
            <a:normAutofit/>
          </a:bodyPr>
          <a:lstStyle>
            <a:lvl1pPr>
              <a:defRPr lang="en-GB" dirty="0">
                <a:solidFill>
                  <a:schemeClr val="tx2"/>
                </a:solidFill>
              </a:defRPr>
            </a:lvl1pPr>
          </a:lstStyle>
          <a:p>
            <a:pPr lvl="0">
              <a:lnSpc>
                <a:spcPts val="3000"/>
              </a:lnSpc>
            </a:pPr>
            <a:r>
              <a:rPr lang="en-US"/>
              <a:t>Click to edit Master title style</a:t>
            </a:r>
            <a:endParaRPr lang="en-GB"/>
          </a:p>
        </p:txBody>
      </p:sp>
    </p:spTree>
    <p:extLst>
      <p:ext uri="{BB962C8B-B14F-4D97-AF65-F5344CB8AC3E}">
        <p14:creationId xmlns:p14="http://schemas.microsoft.com/office/powerpoint/2010/main" val="21683695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4_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a:t>Subtitle</a:t>
            </a:r>
          </a:p>
        </p:txBody>
      </p:sp>
      <p:pic>
        <p:nvPicPr>
          <p:cNvPr id="8" name="Image 7">
            <a:extLst>
              <a:ext uri="{FF2B5EF4-FFF2-40B4-BE49-F238E27FC236}">
                <a16:creationId xmlns:a16="http://schemas.microsoft.com/office/drawing/2014/main" id="{30F89EC6-90DF-44BA-A205-B8B108429A5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2528" y="5630679"/>
            <a:ext cx="1728192" cy="822508"/>
          </a:xfrm>
          <a:prstGeom prst="rect">
            <a:avLst/>
          </a:prstGeom>
        </p:spPr>
      </p:pic>
    </p:spTree>
    <p:extLst>
      <p:ext uri="{BB962C8B-B14F-4D97-AF65-F5344CB8AC3E}">
        <p14:creationId xmlns:p14="http://schemas.microsoft.com/office/powerpoint/2010/main" val="760331929"/>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5_Cover2">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0" name="Image 9">
            <a:extLst>
              <a:ext uri="{FF2B5EF4-FFF2-40B4-BE49-F238E27FC236}">
                <a16:creationId xmlns:a16="http://schemas.microsoft.com/office/drawing/2014/main" id="{F77CEE31-E52C-4FFA-8A89-4642BE33D31A}"/>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344472" y="5714268"/>
            <a:ext cx="1728192" cy="822508"/>
          </a:xfrm>
          <a:prstGeom prst="rect">
            <a:avLst/>
          </a:prstGeom>
        </p:spPr>
      </p:pic>
    </p:spTree>
    <p:extLst>
      <p:ext uri="{BB962C8B-B14F-4D97-AF65-F5344CB8AC3E}">
        <p14:creationId xmlns:p14="http://schemas.microsoft.com/office/powerpoint/2010/main" val="169169091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8_Cover2">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8" name="Image 7">
            <a:extLst>
              <a:ext uri="{FF2B5EF4-FFF2-40B4-BE49-F238E27FC236}">
                <a16:creationId xmlns:a16="http://schemas.microsoft.com/office/drawing/2014/main" id="{8BF01FBD-4E5B-4F3C-87E9-4A984525253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344472" y="5714268"/>
            <a:ext cx="1728192" cy="822508"/>
          </a:xfrm>
          <a:prstGeom prst="rect">
            <a:avLst/>
          </a:prstGeom>
        </p:spPr>
      </p:pic>
    </p:spTree>
    <p:extLst>
      <p:ext uri="{BB962C8B-B14F-4D97-AF65-F5344CB8AC3E}">
        <p14:creationId xmlns:p14="http://schemas.microsoft.com/office/powerpoint/2010/main" val="20599201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Cover1">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pic>
        <p:nvPicPr>
          <p:cNvPr id="7" name="Image 6">
            <a:extLst>
              <a:ext uri="{FF2B5EF4-FFF2-40B4-BE49-F238E27FC236}">
                <a16:creationId xmlns:a16="http://schemas.microsoft.com/office/drawing/2014/main" id="{DF4DE525-53AC-44BD-BBB1-4C7A58753B8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344472" y="5714268"/>
            <a:ext cx="1728192" cy="822508"/>
          </a:xfrm>
          <a:prstGeom prst="rect">
            <a:avLst/>
          </a:prstGeom>
        </p:spPr>
      </p:pic>
    </p:spTree>
    <p:extLst>
      <p:ext uri="{BB962C8B-B14F-4D97-AF65-F5344CB8AC3E}">
        <p14:creationId xmlns:p14="http://schemas.microsoft.com/office/powerpoint/2010/main" val="1886665703"/>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_Cover1">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9" name="Image 8">
            <a:extLst>
              <a:ext uri="{FF2B5EF4-FFF2-40B4-BE49-F238E27FC236}">
                <a16:creationId xmlns:a16="http://schemas.microsoft.com/office/drawing/2014/main" id="{CC361EDC-5AE7-451A-BA57-B8522FFC1112}"/>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344472" y="5714268"/>
            <a:ext cx="1728192" cy="822508"/>
          </a:xfrm>
          <a:prstGeom prst="rect">
            <a:avLst/>
          </a:prstGeom>
        </p:spPr>
      </p:pic>
    </p:spTree>
    <p:extLst>
      <p:ext uri="{BB962C8B-B14F-4D97-AF65-F5344CB8AC3E}">
        <p14:creationId xmlns:p14="http://schemas.microsoft.com/office/powerpoint/2010/main" val="1897867665"/>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1">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spTree>
    <p:extLst>
      <p:ext uri="{BB962C8B-B14F-4D97-AF65-F5344CB8AC3E}">
        <p14:creationId xmlns:p14="http://schemas.microsoft.com/office/powerpoint/2010/main" val="36640152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_Cover2">
    <p:spTree>
      <p:nvGrpSpPr>
        <p:cNvPr id="1" name=""/>
        <p:cNvGrpSpPr/>
        <p:nvPr/>
      </p:nvGrpSpPr>
      <p:grpSpPr>
        <a:xfrm>
          <a:off x="0" y="0"/>
          <a:ext cx="0" cy="0"/>
          <a:chOff x="0" y="0"/>
          <a:chExt cx="0" cy="0"/>
        </a:xfrm>
      </p:grpSpPr>
      <p:sp>
        <p:nvSpPr>
          <p:cNvPr id="15" name="Freeform 14"/>
          <p:cNvSpPr/>
          <p:nvPr userDrawn="1"/>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3200" b="0" dirty="0">
                <a:solidFill>
                  <a:schemeClr val="accent3"/>
                </a:solidFill>
                <a:latin typeface="Ubuntu" panose="020B0504030602030204" pitchFamily="34" charset="0"/>
              </a:defRPr>
            </a:lvl1pPr>
          </a:lstStyle>
          <a:p>
            <a:pPr marL="0" lvl="0"/>
            <a:r>
              <a:rPr lang="en-US"/>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2000" dirty="0">
                <a:solidFill>
                  <a:schemeClr val="accent3"/>
                </a:solidFill>
                <a:latin typeface="Ubuntu" panose="020B0504030602030204" pitchFamily="34" charset="0"/>
              </a:defRPr>
            </a:lvl1pPr>
          </a:lstStyle>
          <a:p>
            <a:pPr marL="0" lvl="0"/>
            <a:r>
              <a:rPr lang="en-US"/>
              <a:t>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8" name="Image 7">
            <a:extLst>
              <a:ext uri="{FF2B5EF4-FFF2-40B4-BE49-F238E27FC236}">
                <a16:creationId xmlns:a16="http://schemas.microsoft.com/office/drawing/2014/main" id="{F9478D72-524E-4482-9D16-753BCE0AE6B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8368" y="143686"/>
            <a:ext cx="2485265" cy="1088242"/>
          </a:xfrm>
          <a:prstGeom prst="rect">
            <a:avLst/>
          </a:prstGeom>
        </p:spPr>
      </p:pic>
    </p:spTree>
    <p:extLst>
      <p:ext uri="{BB962C8B-B14F-4D97-AF65-F5344CB8AC3E}">
        <p14:creationId xmlns:p14="http://schemas.microsoft.com/office/powerpoint/2010/main" val="6254659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40798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40798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Tree>
    <p:extLst>
      <p:ext uri="{BB962C8B-B14F-4D97-AF65-F5344CB8AC3E}">
        <p14:creationId xmlns:p14="http://schemas.microsoft.com/office/powerpoint/2010/main" val="4017372275"/>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grpSp>
        <p:nvGrpSpPr>
          <p:cNvPr id="31" name="Group 30"/>
          <p:cNvGrpSpPr/>
          <p:nvPr userDrawn="1"/>
        </p:nvGrpSpPr>
        <p:grpSpPr>
          <a:xfrm>
            <a:off x="407988" y="2118167"/>
            <a:ext cx="11376025" cy="2683397"/>
            <a:chOff x="407988" y="3962400"/>
            <a:chExt cx="11124255" cy="2286000"/>
          </a:xfrm>
          <a:solidFill>
            <a:schemeClr val="bg2"/>
          </a:solidFill>
        </p:grpSpPr>
        <p:sp>
          <p:nvSpPr>
            <p:cNvPr id="32" name="Rectangle 31"/>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33" name="Rectangle 32"/>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34" name="Rectangle 33"/>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grpSp>
      <p:sp>
        <p:nvSpPr>
          <p:cNvPr id="41" name="Rectangle 40"/>
          <p:cNvSpPr/>
          <p:nvPr userDrawn="1"/>
        </p:nvSpPr>
        <p:spPr>
          <a:xfrm>
            <a:off x="407988" y="4020686"/>
            <a:ext cx="3634857" cy="23222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42" name="Rectangle 41"/>
          <p:cNvSpPr/>
          <p:nvPr userDrawn="1"/>
        </p:nvSpPr>
        <p:spPr>
          <a:xfrm>
            <a:off x="4278571" y="4020686"/>
            <a:ext cx="3634857" cy="23222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43" name="Rectangle 42"/>
          <p:cNvSpPr/>
          <p:nvPr userDrawn="1"/>
        </p:nvSpPr>
        <p:spPr>
          <a:xfrm>
            <a:off x="8149156" y="4020686"/>
            <a:ext cx="3634857" cy="23222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grpSp>
        <p:nvGrpSpPr>
          <p:cNvPr id="44" name="Group 43"/>
          <p:cNvGrpSpPr/>
          <p:nvPr userDrawn="1"/>
        </p:nvGrpSpPr>
        <p:grpSpPr>
          <a:xfrm>
            <a:off x="8373319" y="3927105"/>
            <a:ext cx="1060048" cy="656220"/>
            <a:chOff x="402908" y="4604216"/>
            <a:chExt cx="920734" cy="569978"/>
          </a:xfrm>
        </p:grpSpPr>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46" name="TextBox 45"/>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03</a:t>
              </a:r>
            </a:p>
          </p:txBody>
        </p:sp>
      </p:grpSp>
      <p:grpSp>
        <p:nvGrpSpPr>
          <p:cNvPr id="47" name="Group 46"/>
          <p:cNvGrpSpPr/>
          <p:nvPr userDrawn="1"/>
        </p:nvGrpSpPr>
        <p:grpSpPr>
          <a:xfrm>
            <a:off x="4391628" y="3927105"/>
            <a:ext cx="1060048" cy="656220"/>
            <a:chOff x="402908" y="4604216"/>
            <a:chExt cx="920734" cy="569978"/>
          </a:xfrm>
        </p:grpSpPr>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3" name="TextBox 52"/>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02</a:t>
              </a:r>
            </a:p>
          </p:txBody>
        </p:sp>
      </p:grpSp>
      <p:grpSp>
        <p:nvGrpSpPr>
          <p:cNvPr id="54" name="Group 53"/>
          <p:cNvGrpSpPr/>
          <p:nvPr userDrawn="1"/>
        </p:nvGrpSpPr>
        <p:grpSpPr>
          <a:xfrm>
            <a:off x="617317" y="3927105"/>
            <a:ext cx="1060048" cy="656220"/>
            <a:chOff x="402908" y="4604216"/>
            <a:chExt cx="920734" cy="569978"/>
          </a:xfrm>
        </p:grpSpPr>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6" name="TextBox 55"/>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01</a:t>
              </a:r>
            </a:p>
          </p:txBody>
        </p:sp>
      </p:grpSp>
      <p:pic>
        <p:nvPicPr>
          <p:cNvPr id="57" name="Picture 5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7741" y="1862571"/>
            <a:ext cx="3193059" cy="1978701"/>
          </a:xfrm>
          <a:prstGeom prst="rect">
            <a:avLst/>
          </a:prstGeom>
        </p:spPr>
      </p:pic>
      <p:pic>
        <p:nvPicPr>
          <p:cNvPr id="58" name="Picture 5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1384726" y="1360456"/>
            <a:ext cx="1694139" cy="1933432"/>
          </a:xfrm>
          <a:prstGeom prst="rect">
            <a:avLst/>
          </a:prstGeom>
        </p:spPr>
      </p:pic>
      <p:pic>
        <p:nvPicPr>
          <p:cNvPr id="59" name="Picture 5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28541" y="1862571"/>
            <a:ext cx="3193059" cy="1978701"/>
          </a:xfrm>
          <a:prstGeom prst="rect">
            <a:avLst/>
          </a:prstGeom>
        </p:spPr>
      </p:pic>
      <p:pic>
        <p:nvPicPr>
          <p:cNvPr id="60" name="Picture 5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56701" y="1395468"/>
            <a:ext cx="2168659" cy="2008131"/>
          </a:xfrm>
          <a:prstGeom prst="rect">
            <a:avLst/>
          </a:prstGeom>
        </p:spPr>
      </p:pic>
      <p:pic>
        <p:nvPicPr>
          <p:cNvPr id="61" name="Picture 6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8381" y="1862571"/>
            <a:ext cx="3193059" cy="1978701"/>
          </a:xfrm>
          <a:prstGeom prst="rect">
            <a:avLst/>
          </a:prstGeom>
        </p:spPr>
      </p:pic>
      <p:pic>
        <p:nvPicPr>
          <p:cNvPr id="62" name="Picture 6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76360" y="1578863"/>
            <a:ext cx="1996972" cy="1727697"/>
          </a:xfrm>
          <a:prstGeom prst="rect">
            <a:avLst/>
          </a:prstGeom>
        </p:spPr>
      </p:pic>
      <p:sp>
        <p:nvSpPr>
          <p:cNvPr id="36" name="Text Placeholder 7">
            <a:extLst>
              <a:ext uri="{FF2B5EF4-FFF2-40B4-BE49-F238E27FC236}">
                <a16:creationId xmlns:a16="http://schemas.microsoft.com/office/drawing/2014/main" id="{4E956B68-B273-4648-AC4B-C9A05A745160}"/>
              </a:ext>
            </a:extLst>
          </p:cNvPr>
          <p:cNvSpPr>
            <a:spLocks noGrp="1"/>
          </p:cNvSpPr>
          <p:nvPr userDrawn="1">
            <p:ph type="body" sz="quarter" idx="32" hasCustomPrompt="1"/>
          </p:nvPr>
        </p:nvSpPr>
        <p:spPr>
          <a:xfrm>
            <a:off x="54843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userDrawn="1">
            <p:ph type="body" sz="quarter" idx="33" hasCustomPrompt="1"/>
          </p:nvPr>
        </p:nvSpPr>
        <p:spPr>
          <a:xfrm>
            <a:off x="43990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userDrawn="1">
            <p:ph type="body" sz="quarter" idx="34" hasCustomPrompt="1"/>
          </p:nvPr>
        </p:nvSpPr>
        <p:spPr>
          <a:xfrm>
            <a:off x="82598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Tree>
    <p:extLst>
      <p:ext uri="{BB962C8B-B14F-4D97-AF65-F5344CB8AC3E}">
        <p14:creationId xmlns:p14="http://schemas.microsoft.com/office/powerpoint/2010/main" val="2256617998"/>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grpSp>
        <p:nvGrpSpPr>
          <p:cNvPr id="31" name="Group 30"/>
          <p:cNvGrpSpPr/>
          <p:nvPr userDrawn="1"/>
        </p:nvGrpSpPr>
        <p:grpSpPr>
          <a:xfrm>
            <a:off x="407988" y="1748311"/>
            <a:ext cx="11376025" cy="2683397"/>
            <a:chOff x="407988" y="3962400"/>
            <a:chExt cx="11124255" cy="2286000"/>
          </a:xfrm>
          <a:solidFill>
            <a:schemeClr val="bg2"/>
          </a:solidFill>
        </p:grpSpPr>
        <p:sp>
          <p:nvSpPr>
            <p:cNvPr id="32" name="Rectangle 31"/>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33" name="Rectangle 32"/>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34" name="Rectangle 33"/>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grpSp>
      <p:sp>
        <p:nvSpPr>
          <p:cNvPr id="41" name="Rectangle 40"/>
          <p:cNvSpPr/>
          <p:nvPr userDrawn="1"/>
        </p:nvSpPr>
        <p:spPr>
          <a:xfrm>
            <a:off x="407988" y="3289340"/>
            <a:ext cx="3634857" cy="303526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42" name="Rectangle 41"/>
          <p:cNvSpPr/>
          <p:nvPr userDrawn="1"/>
        </p:nvSpPr>
        <p:spPr>
          <a:xfrm>
            <a:off x="4278571" y="3289340"/>
            <a:ext cx="3634857" cy="303526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43" name="Rectangle 42"/>
          <p:cNvSpPr/>
          <p:nvPr userDrawn="1"/>
        </p:nvSpPr>
        <p:spPr>
          <a:xfrm>
            <a:off x="8149156" y="3289340"/>
            <a:ext cx="3634857" cy="303526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57" name="Picture 5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7741" y="1492715"/>
            <a:ext cx="3193059" cy="1978701"/>
          </a:xfrm>
          <a:prstGeom prst="rect">
            <a:avLst/>
          </a:prstGeom>
        </p:spPr>
      </p:pic>
      <p:pic>
        <p:nvPicPr>
          <p:cNvPr id="58" name="Picture 5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1384726" y="990600"/>
            <a:ext cx="1694139" cy="1933432"/>
          </a:xfrm>
          <a:prstGeom prst="rect">
            <a:avLst/>
          </a:prstGeom>
        </p:spPr>
      </p:pic>
      <p:pic>
        <p:nvPicPr>
          <p:cNvPr id="59" name="Picture 5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28541" y="1492715"/>
            <a:ext cx="3193059" cy="1978701"/>
          </a:xfrm>
          <a:prstGeom prst="rect">
            <a:avLst/>
          </a:prstGeom>
        </p:spPr>
      </p:pic>
      <p:pic>
        <p:nvPicPr>
          <p:cNvPr id="60" name="Picture 5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56701" y="1025612"/>
            <a:ext cx="2168659" cy="2008131"/>
          </a:xfrm>
          <a:prstGeom prst="rect">
            <a:avLst/>
          </a:prstGeom>
        </p:spPr>
      </p:pic>
      <p:pic>
        <p:nvPicPr>
          <p:cNvPr id="61" name="Picture 6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28381" y="1492715"/>
            <a:ext cx="3193059" cy="1978701"/>
          </a:xfrm>
          <a:prstGeom prst="rect">
            <a:avLst/>
          </a:prstGeom>
        </p:spPr>
      </p:pic>
      <p:pic>
        <p:nvPicPr>
          <p:cNvPr id="62" name="Picture 6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976360" y="1209007"/>
            <a:ext cx="1996972" cy="1727697"/>
          </a:xfrm>
          <a:prstGeom prst="rect">
            <a:avLst/>
          </a:prstGeom>
        </p:spPr>
      </p:pic>
      <p:sp>
        <p:nvSpPr>
          <p:cNvPr id="36" name="Text Placeholder 7">
            <a:extLst>
              <a:ext uri="{FF2B5EF4-FFF2-40B4-BE49-F238E27FC236}">
                <a16:creationId xmlns:a16="http://schemas.microsoft.com/office/drawing/2014/main" id="{4E956B68-B273-4648-AC4B-C9A05A745160}"/>
              </a:ext>
            </a:extLst>
          </p:cNvPr>
          <p:cNvSpPr>
            <a:spLocks noGrp="1"/>
          </p:cNvSpPr>
          <p:nvPr userDrawn="1">
            <p:ph type="body" sz="quarter" idx="32" hasCustomPrompt="1"/>
          </p:nvPr>
        </p:nvSpPr>
        <p:spPr>
          <a:xfrm>
            <a:off x="572882" y="3744944"/>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userDrawn="1">
            <p:ph type="body" sz="quarter" idx="33" hasCustomPrompt="1"/>
          </p:nvPr>
        </p:nvSpPr>
        <p:spPr>
          <a:xfrm>
            <a:off x="4423522" y="3744944"/>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userDrawn="1">
            <p:ph type="body" sz="quarter" idx="34" hasCustomPrompt="1"/>
          </p:nvPr>
        </p:nvSpPr>
        <p:spPr>
          <a:xfrm>
            <a:off x="8259872" y="3744944"/>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Tree>
    <p:extLst>
      <p:ext uri="{BB962C8B-B14F-4D97-AF65-F5344CB8AC3E}">
        <p14:creationId xmlns:p14="http://schemas.microsoft.com/office/powerpoint/2010/main" val="2075665593"/>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4_Text with Shapes - Layout1">
    <p:bg>
      <p:bgRef idx="1001">
        <a:schemeClr val="bg1"/>
      </p:bgRef>
    </p:bg>
    <p:spTree>
      <p:nvGrpSpPr>
        <p:cNvPr id="1" name=""/>
        <p:cNvGrpSpPr/>
        <p:nvPr/>
      </p:nvGrpSpPr>
      <p:grpSpPr>
        <a:xfrm>
          <a:off x="0" y="0"/>
          <a:ext cx="0" cy="0"/>
          <a:chOff x="0" y="0"/>
          <a:chExt cx="0" cy="0"/>
        </a:xfrm>
      </p:grpSpPr>
      <p:pic>
        <p:nvPicPr>
          <p:cNvPr id="23" name="Picture 2" descr="https://duckduckgo.com/i/be21e438.png">
            <a:extLst>
              <a:ext uri="{FF2B5EF4-FFF2-40B4-BE49-F238E27FC236}">
                <a16:creationId xmlns:a16="http://schemas.microsoft.com/office/drawing/2014/main" id="{07E61328-B2E6-4723-9509-0B1343BC1B74}"/>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22522" y="3196968"/>
            <a:ext cx="763470" cy="8079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ExxonMobil Logo ~ Logo 22">
            <a:extLst>
              <a:ext uri="{FF2B5EF4-FFF2-40B4-BE49-F238E27FC236}">
                <a16:creationId xmlns:a16="http://schemas.microsoft.com/office/drawing/2014/main" id="{B5DD7879-4A41-44B2-B915-22B3F2089492}"/>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1552587" y="3503544"/>
            <a:ext cx="1504938" cy="36620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cbc Logo PNG Transparent Icbc Logo.PNG Images. | PlusPNG">
            <a:extLst>
              <a:ext uri="{FF2B5EF4-FFF2-40B4-BE49-F238E27FC236}">
                <a16:creationId xmlns:a16="http://schemas.microsoft.com/office/drawing/2014/main" id="{D8BE1E56-8341-4D6A-A10D-774F69CD5715}"/>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261341" y="3315394"/>
            <a:ext cx="577688" cy="57542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Wal-Mart Builds More Warehouses, Better Tech to Boost E ...">
            <a:extLst>
              <a:ext uri="{FF2B5EF4-FFF2-40B4-BE49-F238E27FC236}">
                <a16:creationId xmlns:a16="http://schemas.microsoft.com/office/drawing/2014/main" id="{AD07C6B4-888C-4C17-B098-A56B8C475341}"/>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630969" y="4243680"/>
            <a:ext cx="996745" cy="2616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Berkshire Hathaway logo Vector - AI PDF - Free Graphics ...">
            <a:extLst>
              <a:ext uri="{FF2B5EF4-FFF2-40B4-BE49-F238E27FC236}">
                <a16:creationId xmlns:a16="http://schemas.microsoft.com/office/drawing/2014/main" id="{89802CAD-4348-41E1-A79F-E94DD4F433C5}"/>
              </a:ext>
            </a:extLst>
          </p:cNvPr>
          <p:cNvPicPr>
            <a:picLocks noChangeAspect="1" noChangeArrowheads="1"/>
          </p:cNvPicPr>
          <p:nvPr userDrawn="1"/>
        </p:nvPicPr>
        <p:blipFill rotWithShape="1">
          <a:blip r:embed="rId6" cstate="hqprint">
            <a:extLst>
              <a:ext uri="{28A0092B-C50C-407E-A947-70E740481C1C}">
                <a14:useLocalDpi xmlns:a14="http://schemas.microsoft.com/office/drawing/2010/main"/>
              </a:ext>
            </a:extLst>
          </a:blip>
          <a:srcRect/>
          <a:stretch/>
        </p:blipFill>
        <p:spPr bwMode="auto">
          <a:xfrm>
            <a:off x="1790549" y="4229079"/>
            <a:ext cx="2092476" cy="29084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Petrobras">
            <a:extLst>
              <a:ext uri="{FF2B5EF4-FFF2-40B4-BE49-F238E27FC236}">
                <a16:creationId xmlns:a16="http://schemas.microsoft.com/office/drawing/2014/main" id="{64F2C807-F2ED-4D60-A215-DF3C60DE49BB}"/>
              </a:ext>
            </a:extLst>
          </p:cNvPr>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749148" y="4716919"/>
            <a:ext cx="1044905" cy="6552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Cbc Logo Vectors Free Download">
            <a:extLst>
              <a:ext uri="{FF2B5EF4-FFF2-40B4-BE49-F238E27FC236}">
                <a16:creationId xmlns:a16="http://schemas.microsoft.com/office/drawing/2014/main" id="{858F2C0A-7DA5-4120-BFF3-6AC71DA70059}"/>
              </a:ext>
            </a:extLst>
          </p:cNvPr>
          <p:cNvPicPr>
            <a:picLocks noChangeAspect="1" noChangeArrowheads="1"/>
          </p:cNvPicPr>
          <p:nvPr userDrawn="1"/>
        </p:nvPicPr>
        <p:blipFill rotWithShape="1">
          <a:blip r:embed="rId8" cstate="hqprint">
            <a:extLst>
              <a:ext uri="{28A0092B-C50C-407E-A947-70E740481C1C}">
                <a14:useLocalDpi xmlns:a14="http://schemas.microsoft.com/office/drawing/2010/main"/>
              </a:ext>
            </a:extLst>
          </a:blip>
          <a:srcRect/>
          <a:stretch/>
        </p:blipFill>
        <p:spPr bwMode="auto">
          <a:xfrm>
            <a:off x="1943100" y="4810269"/>
            <a:ext cx="1731818" cy="4762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Apple Releases iPad Air, iPad Mini Retina at the October ...">
            <a:extLst>
              <a:ext uri="{FF2B5EF4-FFF2-40B4-BE49-F238E27FC236}">
                <a16:creationId xmlns:a16="http://schemas.microsoft.com/office/drawing/2014/main" id="{6FA2D4D1-0BCD-4FC8-9774-98E51A957CB7}"/>
              </a:ext>
            </a:extLst>
          </p:cNvPr>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4418205" y="3173173"/>
            <a:ext cx="842477" cy="84247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ExxonMobil Logo ~ Logo 22">
            <a:extLst>
              <a:ext uri="{FF2B5EF4-FFF2-40B4-BE49-F238E27FC236}">
                <a16:creationId xmlns:a16="http://schemas.microsoft.com/office/drawing/2014/main" id="{B236A497-5BC1-4E00-B071-3DE655E2135F}"/>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209814" y="3503544"/>
            <a:ext cx="1504938" cy="36620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Google le dice adiÃ³s a su antiguo logo con esta nueva ...">
            <a:extLst>
              <a:ext uri="{FF2B5EF4-FFF2-40B4-BE49-F238E27FC236}">
                <a16:creationId xmlns:a16="http://schemas.microsoft.com/office/drawing/2014/main" id="{20E9AE4B-98BD-49AF-BBE9-535FE77FFE26}"/>
              </a:ext>
            </a:extLst>
          </p:cNvPr>
          <p:cNvPicPr>
            <a:picLocks noChangeAspect="1" noChangeArrowheads="1"/>
          </p:cNvPicPr>
          <p:nvPr userDrawn="1"/>
        </p:nvPicPr>
        <p:blipFill rotWithShape="1">
          <a:blip r:embed="rId10" cstate="print">
            <a:extLst>
              <a:ext uri="{28A0092B-C50C-407E-A947-70E740481C1C}">
                <a14:useLocalDpi xmlns:a14="http://schemas.microsoft.com/office/drawing/2010/main"/>
              </a:ext>
            </a:extLst>
          </a:blip>
          <a:srcRect/>
          <a:stretch/>
        </p:blipFill>
        <p:spPr bwMode="auto">
          <a:xfrm>
            <a:off x="6781800" y="3499546"/>
            <a:ext cx="1021185" cy="331667"/>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tock Update (NASDAQ:MSFT): Qisda Signs Patent Licensing ...">
            <a:extLst>
              <a:ext uri="{FF2B5EF4-FFF2-40B4-BE49-F238E27FC236}">
                <a16:creationId xmlns:a16="http://schemas.microsoft.com/office/drawing/2014/main" id="{B1CB1CCF-B0D8-468F-8697-0CCB9ECCB72A}"/>
              </a:ext>
            </a:extLst>
          </p:cNvPr>
          <p:cNvPicPr>
            <a:picLocks noChangeAspect="1" noChangeArrowheads="1"/>
          </p:cNvPicPr>
          <p:nvPr userDrawn="1"/>
        </p:nvPicPr>
        <p:blipFill rotWithShape="1">
          <a:blip r:embed="rId11" cstate="print">
            <a:extLst>
              <a:ext uri="{28A0092B-C50C-407E-A947-70E740481C1C}">
                <a14:useLocalDpi xmlns:a14="http://schemas.microsoft.com/office/drawing/2010/main"/>
              </a:ext>
            </a:extLst>
          </a:blip>
          <a:srcRect/>
          <a:stretch/>
        </p:blipFill>
        <p:spPr bwMode="auto">
          <a:xfrm>
            <a:off x="4507638" y="4166790"/>
            <a:ext cx="1206062" cy="3283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Berkshire Hathaway logo Vector - AI PDF - Free Graphics ...">
            <a:extLst>
              <a:ext uri="{FF2B5EF4-FFF2-40B4-BE49-F238E27FC236}">
                <a16:creationId xmlns:a16="http://schemas.microsoft.com/office/drawing/2014/main" id="{D19C1A11-43A7-4E79-B2AB-48B03355CD34}"/>
              </a:ext>
            </a:extLst>
          </p:cNvPr>
          <p:cNvPicPr>
            <a:picLocks noChangeAspect="1" noChangeArrowheads="1"/>
          </p:cNvPicPr>
          <p:nvPr userDrawn="1"/>
        </p:nvPicPr>
        <p:blipFill rotWithShape="1">
          <a:blip r:embed="rId6" cstate="hqprint">
            <a:extLst>
              <a:ext uri="{28A0092B-C50C-407E-A947-70E740481C1C}">
                <a14:useLocalDpi xmlns:a14="http://schemas.microsoft.com/office/drawing/2010/main"/>
              </a:ext>
            </a:extLst>
          </a:blip>
          <a:srcRect/>
          <a:stretch/>
        </p:blipFill>
        <p:spPr bwMode="auto">
          <a:xfrm>
            <a:off x="5810250" y="4184393"/>
            <a:ext cx="2092476" cy="290846"/>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Johnson and Johnson Logo">
            <a:extLst>
              <a:ext uri="{FF2B5EF4-FFF2-40B4-BE49-F238E27FC236}">
                <a16:creationId xmlns:a16="http://schemas.microsoft.com/office/drawing/2014/main" id="{C6482FA1-D80A-4D43-ACC2-1380531B1F2F}"/>
              </a:ext>
            </a:extLst>
          </p:cNvPr>
          <p:cNvPicPr>
            <a:picLocks noChangeAspect="1" noChangeArrowheads="1"/>
          </p:cNvPicPr>
          <p:nvPr userDrawn="1"/>
        </p:nvPicPr>
        <p:blipFill rotWithShape="1">
          <a:blip r:embed="rId12" cstate="print">
            <a:extLst>
              <a:ext uri="{28A0092B-C50C-407E-A947-70E740481C1C}">
                <a14:useLocalDpi xmlns:a14="http://schemas.microsoft.com/office/drawing/2010/main"/>
              </a:ext>
            </a:extLst>
          </a:blip>
          <a:srcRect/>
          <a:stretch/>
        </p:blipFill>
        <p:spPr bwMode="auto">
          <a:xfrm>
            <a:off x="4600763" y="4799720"/>
            <a:ext cx="1736796" cy="348937"/>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Wells Fargo Financial â Free Vectors, Logos, Icons and ...">
            <a:extLst>
              <a:ext uri="{FF2B5EF4-FFF2-40B4-BE49-F238E27FC236}">
                <a16:creationId xmlns:a16="http://schemas.microsoft.com/office/drawing/2014/main" id="{E1784339-FC6C-4862-9537-C846588BB230}"/>
              </a:ext>
            </a:extLst>
          </p:cNvPr>
          <p:cNvPicPr>
            <a:picLocks noChangeAspect="1" noChangeArrowheads="1"/>
          </p:cNvPicPr>
          <p:nvPr userDrawn="1"/>
        </p:nvPicPr>
        <p:blipFill rotWithShape="1">
          <a:blip r:embed="rId13" cstate="print">
            <a:extLst>
              <a:ext uri="{28A0092B-C50C-407E-A947-70E740481C1C}">
                <a14:useLocalDpi xmlns:a14="http://schemas.microsoft.com/office/drawing/2010/main"/>
              </a:ext>
            </a:extLst>
          </a:blip>
          <a:srcRect/>
          <a:stretch/>
        </p:blipFill>
        <p:spPr bwMode="auto">
          <a:xfrm>
            <a:off x="6338052" y="4695825"/>
            <a:ext cx="1358388" cy="56184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descr="Apple Releases iPad Air, iPad Mini Retina at the October ...">
            <a:extLst>
              <a:ext uri="{FF2B5EF4-FFF2-40B4-BE49-F238E27FC236}">
                <a16:creationId xmlns:a16="http://schemas.microsoft.com/office/drawing/2014/main" id="{74ADDD57-1DBC-4195-AB86-169A36C0DACC}"/>
              </a:ext>
            </a:extLst>
          </p:cNvPr>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8304405" y="3173173"/>
            <a:ext cx="842477" cy="842477"/>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Le cloud d'Amazon bientÃÂ´t accessible en Direct Connect en ...">
            <a:extLst>
              <a:ext uri="{FF2B5EF4-FFF2-40B4-BE49-F238E27FC236}">
                <a16:creationId xmlns:a16="http://schemas.microsoft.com/office/drawing/2014/main" id="{5E78D826-4912-4D17-818B-141BBC556F30}"/>
              </a:ext>
            </a:extLst>
          </p:cNvPr>
          <p:cNvPicPr>
            <a:picLocks noChangeAspect="1" noChangeArrowheads="1"/>
          </p:cNvPicPr>
          <p:nvPr userDrawn="1"/>
        </p:nvPicPr>
        <p:blipFill rotWithShape="1">
          <a:blip r:embed="rId14" cstate="print">
            <a:extLst>
              <a:ext uri="{28A0092B-C50C-407E-A947-70E740481C1C}">
                <a14:useLocalDpi xmlns:a14="http://schemas.microsoft.com/office/drawing/2010/main"/>
              </a:ext>
            </a:extLst>
          </a:blip>
          <a:srcRect/>
          <a:stretch/>
        </p:blipFill>
        <p:spPr bwMode="auto">
          <a:xfrm>
            <a:off x="9161865" y="3472864"/>
            <a:ext cx="1195167" cy="393938"/>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Une explication pour &quot;Alphabet&quot;, le nouveau nom de Google">
            <a:extLst>
              <a:ext uri="{FF2B5EF4-FFF2-40B4-BE49-F238E27FC236}">
                <a16:creationId xmlns:a16="http://schemas.microsoft.com/office/drawing/2014/main" id="{86AC7EB8-DAF0-4F70-9F79-1A158EFE4E19}"/>
              </a:ext>
            </a:extLst>
          </p:cNvPr>
          <p:cNvPicPr>
            <a:picLocks noChangeAspect="1" noChangeArrowheads="1"/>
          </p:cNvPicPr>
          <p:nvPr userDrawn="1"/>
        </p:nvPicPr>
        <p:blipFill rotWithShape="1">
          <a:blip r:embed="rId15" cstate="print">
            <a:extLst>
              <a:ext uri="{28A0092B-C50C-407E-A947-70E740481C1C}">
                <a14:useLocalDpi xmlns:a14="http://schemas.microsoft.com/office/drawing/2010/main"/>
              </a:ext>
            </a:extLst>
          </a:blip>
          <a:srcRect/>
          <a:stretch/>
        </p:blipFill>
        <p:spPr bwMode="auto">
          <a:xfrm>
            <a:off x="10486315" y="3459745"/>
            <a:ext cx="1064157" cy="32168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Stock Update (NASDAQ:MSFT): Qisda Signs Patent Licensing ...">
            <a:extLst>
              <a:ext uri="{FF2B5EF4-FFF2-40B4-BE49-F238E27FC236}">
                <a16:creationId xmlns:a16="http://schemas.microsoft.com/office/drawing/2014/main" id="{BF72ACEC-7C30-4B2A-8B78-A6F43ABD0458}"/>
              </a:ext>
            </a:extLst>
          </p:cNvPr>
          <p:cNvPicPr>
            <a:picLocks noChangeAspect="1" noChangeArrowheads="1"/>
          </p:cNvPicPr>
          <p:nvPr userDrawn="1"/>
        </p:nvPicPr>
        <p:blipFill rotWithShape="1">
          <a:blip r:embed="rId11" cstate="print">
            <a:extLst>
              <a:ext uri="{28A0092B-C50C-407E-A947-70E740481C1C}">
                <a14:useLocalDpi xmlns:a14="http://schemas.microsoft.com/office/drawing/2010/main"/>
              </a:ext>
            </a:extLst>
          </a:blip>
          <a:srcRect/>
          <a:stretch/>
        </p:blipFill>
        <p:spPr bwMode="auto">
          <a:xfrm>
            <a:off x="8633263" y="4166790"/>
            <a:ext cx="1206062" cy="328314"/>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Facebook logo vector (.EPS + .AI + .PDF) free download ...">
            <a:extLst>
              <a:ext uri="{FF2B5EF4-FFF2-40B4-BE49-F238E27FC236}">
                <a16:creationId xmlns:a16="http://schemas.microsoft.com/office/drawing/2014/main" id="{EB2D4348-CA46-4962-B347-502AB694B379}"/>
              </a:ext>
            </a:extLst>
          </p:cNvPr>
          <p:cNvPicPr>
            <a:picLocks noChangeAspect="1" noChangeArrowheads="1"/>
          </p:cNvPicPr>
          <p:nvPr userDrawn="1"/>
        </p:nvPicPr>
        <p:blipFill rotWithShape="1">
          <a:blip r:embed="rId16" cstate="print">
            <a:extLst>
              <a:ext uri="{28A0092B-C50C-407E-A947-70E740481C1C}">
                <a14:useLocalDpi xmlns:a14="http://schemas.microsoft.com/office/drawing/2010/main"/>
              </a:ext>
            </a:extLst>
          </a:blip>
          <a:srcRect l="4297" t="38867" r="4297" b="38867"/>
          <a:stretch/>
        </p:blipFill>
        <p:spPr bwMode="auto">
          <a:xfrm>
            <a:off x="10071402" y="4171368"/>
            <a:ext cx="1173851" cy="285938"/>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Alibaba China Logo">
            <a:extLst>
              <a:ext uri="{FF2B5EF4-FFF2-40B4-BE49-F238E27FC236}">
                <a16:creationId xmlns:a16="http://schemas.microsoft.com/office/drawing/2014/main" id="{52A567F2-7EC4-4FA9-AF3D-5C4B7F138846}"/>
              </a:ext>
            </a:extLst>
          </p:cNvPr>
          <p:cNvPicPr>
            <a:picLocks noChangeAspect="1" noChangeArrowheads="1"/>
          </p:cNvPicPr>
          <p:nvPr userDrawn="1"/>
        </p:nvPicPr>
        <p:blipFill rotWithShape="1">
          <a:blip r:embed="rId17" cstate="print">
            <a:extLst>
              <a:ext uri="{28A0092B-C50C-407E-A947-70E740481C1C}">
                <a14:useLocalDpi xmlns:a14="http://schemas.microsoft.com/office/drawing/2010/main"/>
              </a:ext>
            </a:extLst>
          </a:blip>
          <a:srcRect/>
          <a:stretch/>
        </p:blipFill>
        <p:spPr bwMode="auto">
          <a:xfrm>
            <a:off x="8353425" y="4633555"/>
            <a:ext cx="1145758" cy="58022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Berkshire Hathaway logo Vector - AI PDF - Free Graphics ...">
            <a:extLst>
              <a:ext uri="{FF2B5EF4-FFF2-40B4-BE49-F238E27FC236}">
                <a16:creationId xmlns:a16="http://schemas.microsoft.com/office/drawing/2014/main" id="{2B42A8BA-2264-4BFD-9714-4AD01F2E6D8E}"/>
              </a:ext>
            </a:extLst>
          </p:cNvPr>
          <p:cNvPicPr>
            <a:picLocks noChangeAspect="1" noChangeArrowheads="1"/>
          </p:cNvPicPr>
          <p:nvPr userDrawn="1"/>
        </p:nvPicPr>
        <p:blipFill rotWithShape="1">
          <a:blip r:embed="rId6" cstate="hqprint">
            <a:extLst>
              <a:ext uri="{28A0092B-C50C-407E-A947-70E740481C1C}">
                <a14:useLocalDpi xmlns:a14="http://schemas.microsoft.com/office/drawing/2010/main"/>
              </a:ext>
            </a:extLst>
          </a:blip>
          <a:srcRect/>
          <a:stretch/>
        </p:blipFill>
        <p:spPr bwMode="auto">
          <a:xfrm>
            <a:off x="9572625" y="4793993"/>
            <a:ext cx="2092476" cy="290846"/>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userDrawn="1"/>
        </p:nvSpPr>
        <p:spPr>
          <a:xfrm>
            <a:off x="407988" y="1824512"/>
            <a:ext cx="3634857" cy="3661888"/>
          </a:xfrm>
          <a:prstGeom prst="rect">
            <a:avLst/>
          </a:prstGeom>
          <a:solidFill>
            <a:schemeClr val="tx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33" name="Rectangle 32"/>
          <p:cNvSpPr/>
          <p:nvPr userDrawn="1"/>
        </p:nvSpPr>
        <p:spPr>
          <a:xfrm>
            <a:off x="4278571" y="1824512"/>
            <a:ext cx="3634857" cy="3661888"/>
          </a:xfrm>
          <a:prstGeom prst="rect">
            <a:avLst/>
          </a:prstGeom>
          <a:solidFill>
            <a:schemeClr val="tx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34" name="Rectangle 33"/>
          <p:cNvSpPr/>
          <p:nvPr userDrawn="1"/>
        </p:nvSpPr>
        <p:spPr>
          <a:xfrm>
            <a:off x="8149156" y="1824512"/>
            <a:ext cx="3634857" cy="3661888"/>
          </a:xfrm>
          <a:prstGeom prst="rect">
            <a:avLst/>
          </a:prstGeom>
          <a:solidFill>
            <a:schemeClr val="tx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grpSp>
        <p:nvGrpSpPr>
          <p:cNvPr id="2" name="Group 1">
            <a:extLst>
              <a:ext uri="{FF2B5EF4-FFF2-40B4-BE49-F238E27FC236}">
                <a16:creationId xmlns:a16="http://schemas.microsoft.com/office/drawing/2014/main" id="{1CB60705-F6FA-4143-8006-7B4927039446}"/>
              </a:ext>
            </a:extLst>
          </p:cNvPr>
          <p:cNvGrpSpPr/>
          <p:nvPr userDrawn="1"/>
        </p:nvGrpSpPr>
        <p:grpSpPr>
          <a:xfrm>
            <a:off x="1009912" y="1227870"/>
            <a:ext cx="2508718" cy="1949124"/>
            <a:chOff x="667741" y="1066800"/>
            <a:chExt cx="3193059" cy="2480816"/>
          </a:xfrm>
        </p:grpSpPr>
        <p:pic>
          <p:nvPicPr>
            <p:cNvPr id="57" name="Picture 56"/>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667741" y="1568915"/>
              <a:ext cx="3193059" cy="1978701"/>
            </a:xfrm>
            <a:prstGeom prst="rect">
              <a:avLst/>
            </a:prstGeom>
          </p:spPr>
        </p:pic>
        <p:pic>
          <p:nvPicPr>
            <p:cNvPr id="58" name="Picture 57"/>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flipH="1">
              <a:off x="1384726" y="1066800"/>
              <a:ext cx="1694139" cy="1933432"/>
            </a:xfrm>
            <a:prstGeom prst="rect">
              <a:avLst/>
            </a:prstGeom>
          </p:spPr>
        </p:pic>
      </p:grpSp>
      <p:grpSp>
        <p:nvGrpSpPr>
          <p:cNvPr id="3" name="Group 2">
            <a:extLst>
              <a:ext uri="{FF2B5EF4-FFF2-40B4-BE49-F238E27FC236}">
                <a16:creationId xmlns:a16="http://schemas.microsoft.com/office/drawing/2014/main" id="{064FD4E7-950C-4B57-991B-500A76277A96}"/>
              </a:ext>
            </a:extLst>
          </p:cNvPr>
          <p:cNvGrpSpPr/>
          <p:nvPr userDrawn="1"/>
        </p:nvGrpSpPr>
        <p:grpSpPr>
          <a:xfrm>
            <a:off x="4870711" y="1259130"/>
            <a:ext cx="2508720" cy="1921616"/>
            <a:chOff x="4528541" y="1101812"/>
            <a:chExt cx="3193059" cy="2445804"/>
          </a:xfrm>
        </p:grpSpPr>
        <p:pic>
          <p:nvPicPr>
            <p:cNvPr id="59" name="Picture 58"/>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4528541" y="1568915"/>
              <a:ext cx="3193059" cy="1978701"/>
            </a:xfrm>
            <a:prstGeom prst="rect">
              <a:avLst/>
            </a:prstGeom>
          </p:spPr>
        </p:pic>
        <p:pic>
          <p:nvPicPr>
            <p:cNvPr id="60" name="Picture 59"/>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5156701" y="1101812"/>
              <a:ext cx="2168659" cy="2008131"/>
            </a:xfrm>
            <a:prstGeom prst="rect">
              <a:avLst/>
            </a:prstGeom>
          </p:spPr>
        </p:pic>
      </p:grpSp>
      <p:grpSp>
        <p:nvGrpSpPr>
          <p:cNvPr id="4" name="Group 3">
            <a:extLst>
              <a:ext uri="{FF2B5EF4-FFF2-40B4-BE49-F238E27FC236}">
                <a16:creationId xmlns:a16="http://schemas.microsoft.com/office/drawing/2014/main" id="{CB7C4353-A183-4AF2-A24F-AD3FE2411BD5}"/>
              </a:ext>
            </a:extLst>
          </p:cNvPr>
          <p:cNvGrpSpPr/>
          <p:nvPr userDrawn="1"/>
        </p:nvGrpSpPr>
        <p:grpSpPr>
          <a:xfrm>
            <a:off x="8740305" y="1422872"/>
            <a:ext cx="2508720" cy="1777528"/>
            <a:chOff x="8328381" y="1285207"/>
            <a:chExt cx="3193059" cy="2262409"/>
          </a:xfrm>
        </p:grpSpPr>
        <p:pic>
          <p:nvPicPr>
            <p:cNvPr id="61" name="Picture 60"/>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8328381" y="1568915"/>
              <a:ext cx="3193059" cy="1978701"/>
            </a:xfrm>
            <a:prstGeom prst="rect">
              <a:avLst/>
            </a:prstGeom>
          </p:spPr>
        </p:pic>
        <p:pic>
          <p:nvPicPr>
            <p:cNvPr id="62" name="Picture 61"/>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8976360" y="1285207"/>
              <a:ext cx="1996972" cy="1727697"/>
            </a:xfrm>
            <a:prstGeom prst="rect">
              <a:avLst/>
            </a:prstGeom>
          </p:spPr>
        </p:pic>
      </p:grpSp>
    </p:spTree>
    <p:extLst>
      <p:ext uri="{BB962C8B-B14F-4D97-AF65-F5344CB8AC3E}">
        <p14:creationId xmlns:p14="http://schemas.microsoft.com/office/powerpoint/2010/main" val="3519733148"/>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ext with Shapes - Layout1">
    <p:bg>
      <p:bgRef idx="1001">
        <a:schemeClr val="bg1"/>
      </p:bgRef>
    </p:bg>
    <p:spTree>
      <p:nvGrpSpPr>
        <p:cNvPr id="1" name=""/>
        <p:cNvGrpSpPr/>
        <p:nvPr/>
      </p:nvGrpSpPr>
      <p:grpSpPr>
        <a:xfrm>
          <a:off x="0" y="0"/>
          <a:ext cx="0" cy="0"/>
          <a:chOff x="0" y="0"/>
          <a:chExt cx="0" cy="0"/>
        </a:xfrm>
      </p:grpSpPr>
      <p:sp>
        <p:nvSpPr>
          <p:cNvPr id="39" name="Freeform 10"/>
          <p:cNvSpPr>
            <a:spLocks/>
          </p:cNvSpPr>
          <p:nvPr userDrawn="1"/>
        </p:nvSpPr>
        <p:spPr bwMode="auto">
          <a:xfrm>
            <a:off x="0" y="0"/>
            <a:ext cx="51816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50" name="Picture 4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69654" y="1742070"/>
            <a:ext cx="2793738" cy="4710964"/>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4"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6240463" y="1412874"/>
            <a:ext cx="5543549" cy="504016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Tree>
    <p:extLst>
      <p:ext uri="{BB962C8B-B14F-4D97-AF65-F5344CB8AC3E}">
        <p14:creationId xmlns:p14="http://schemas.microsoft.com/office/powerpoint/2010/main" val="17075481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childTnLst>
                                </p:cTn>
                              </p:par>
                              <p:par>
                                <p:cTn id="8" presetID="42" presetClass="path" presetSubtype="0" decel="100000" fill="hold" grpId="1" nodeType="withEffect">
                                  <p:stCondLst>
                                    <p:cond delay="250"/>
                                  </p:stCondLst>
                                  <p:childTnLst>
                                    <p:animMotion origin="layout" path="M 2.77556E-17 -0.15116 L 2.77556E-17 2.60209E-18 " pathEditMode="relative" rAng="0" ptsTypes="AA">
                                      <p:cBhvr>
                                        <p:cTn id="9" dur="2000" fill="hold"/>
                                        <p:tgtEl>
                                          <p:spTgt spid="39"/>
                                        </p:tgtEl>
                                        <p:attrNameLst>
                                          <p:attrName>ppt_x</p:attrName>
                                          <p:attrName>ppt_y</p:attrName>
                                        </p:attrNameLst>
                                      </p:cBhvr>
                                      <p:rCtr x="0" y="7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1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4"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6240463" y="1412874"/>
            <a:ext cx="5543549" cy="504016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Tree>
    <p:extLst>
      <p:ext uri="{BB962C8B-B14F-4D97-AF65-F5344CB8AC3E}">
        <p14:creationId xmlns:p14="http://schemas.microsoft.com/office/powerpoint/2010/main" val="1105566417"/>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0_Text with Shapes - Layout1">
    <p:bg>
      <p:bgRef idx="1001">
        <a:schemeClr val="bg1"/>
      </p:bgRef>
    </p:bg>
    <p:spTree>
      <p:nvGrpSpPr>
        <p:cNvPr id="1" name=""/>
        <p:cNvGrpSpPr/>
        <p:nvPr/>
      </p:nvGrpSpPr>
      <p:grpSpPr>
        <a:xfrm>
          <a:off x="0" y="0"/>
          <a:ext cx="0" cy="0"/>
          <a:chOff x="0" y="0"/>
          <a:chExt cx="0" cy="0"/>
        </a:xfrm>
      </p:grpSpPr>
      <p:sp>
        <p:nvSpPr>
          <p:cNvPr id="39" name="Freeform 10"/>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50" name="Picture 4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4"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6240463" y="1412874"/>
            <a:ext cx="5543549" cy="504016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Tree>
    <p:extLst>
      <p:ext uri="{BB962C8B-B14F-4D97-AF65-F5344CB8AC3E}">
        <p14:creationId xmlns:p14="http://schemas.microsoft.com/office/powerpoint/2010/main" val="2520178383"/>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Text with Shapes - Layout1">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886200"/>
            <a:ext cx="9319260" cy="2576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25" name="Freeform 24"/>
          <p:cNvSpPr/>
          <p:nvPr userDrawn="1"/>
        </p:nvSpPr>
        <p:spPr>
          <a:xfrm>
            <a:off x="5120014" y="1680518"/>
            <a:ext cx="7071986" cy="5177482"/>
          </a:xfrm>
          <a:custGeom>
            <a:avLst/>
            <a:gdLst>
              <a:gd name="connsiteX0" fmla="*/ 7071986 w 7071986"/>
              <a:gd name="connsiteY0" fmla="*/ 0 h 5177482"/>
              <a:gd name="connsiteX1" fmla="*/ 7071986 w 7071986"/>
              <a:gd name="connsiteY1" fmla="*/ 5177482 h 5177482"/>
              <a:gd name="connsiteX2" fmla="*/ 418101 w 7071986"/>
              <a:gd name="connsiteY2" fmla="*/ 5177482 h 5177482"/>
              <a:gd name="connsiteX3" fmla="*/ 364654 w 7071986"/>
              <a:gd name="connsiteY3" fmla="*/ 4968325 h 5177482"/>
              <a:gd name="connsiteX4" fmla="*/ 0 w 7071986"/>
              <a:gd name="connsiteY4" fmla="*/ 3541321 h 5177482"/>
              <a:gd name="connsiteX5" fmla="*/ 3728314 w 7071986"/>
              <a:gd name="connsiteY5" fmla="*/ 1575222 h 5177482"/>
              <a:gd name="connsiteX6" fmla="*/ 7065199 w 7071986"/>
              <a:gd name="connsiteY6" fmla="*/ 3119 h 5177482"/>
              <a:gd name="connsiteX7" fmla="*/ 7071986 w 7071986"/>
              <a:gd name="connsiteY7" fmla="*/ 0 h 517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1986" h="5177482">
                <a:moveTo>
                  <a:pt x="7071986" y="0"/>
                </a:moveTo>
                <a:lnTo>
                  <a:pt x="7071986" y="5177482"/>
                </a:lnTo>
                <a:lnTo>
                  <a:pt x="418101" y="5177482"/>
                </a:lnTo>
                <a:lnTo>
                  <a:pt x="364654" y="4968325"/>
                </a:lnTo>
                <a:cubicBezTo>
                  <a:pt x="0" y="3541321"/>
                  <a:pt x="0" y="3541321"/>
                  <a:pt x="0" y="3541321"/>
                </a:cubicBezTo>
                <a:cubicBezTo>
                  <a:pt x="1109586" y="2904634"/>
                  <a:pt x="2352357" y="2249268"/>
                  <a:pt x="3728314" y="1575222"/>
                </a:cubicBezTo>
                <a:cubicBezTo>
                  <a:pt x="4522805" y="1180753"/>
                  <a:pt x="6066379" y="462615"/>
                  <a:pt x="7065199" y="3119"/>
                </a:cubicBezTo>
                <a:lnTo>
                  <a:pt x="70719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grpSp>
        <p:nvGrpSpPr>
          <p:cNvPr id="10" name="Group 9"/>
          <p:cNvGrpSpPr/>
          <p:nvPr userDrawn="1"/>
        </p:nvGrpSpPr>
        <p:grpSpPr>
          <a:xfrm>
            <a:off x="5856419" y="1375746"/>
            <a:ext cx="5927594" cy="4974907"/>
            <a:chOff x="5532556" y="1291077"/>
            <a:chExt cx="5927594" cy="4974907"/>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2556" y="1291077"/>
              <a:ext cx="5927594" cy="4974907"/>
            </a:xfrm>
            <a:prstGeom prst="rect">
              <a:avLst/>
            </a:prstGeom>
          </p:spPr>
        </p:pic>
        <p:sp>
          <p:nvSpPr>
            <p:cNvPr id="12" name="Rectangle 11"/>
            <p:cNvSpPr/>
            <p:nvPr/>
          </p:nvSpPr>
          <p:spPr>
            <a:xfrm>
              <a:off x="6217920" y="5250181"/>
              <a:ext cx="1219200" cy="461665"/>
            </a:xfrm>
            <a:prstGeom prst="rect">
              <a:avLst/>
            </a:prstGeom>
          </p:spPr>
          <p:txBody>
            <a:bodyPr wrap="square" lIns="0" tIns="0" rIns="0" bIns="91440">
              <a:spAutoFit/>
            </a:bodyPr>
            <a:lstStyle/>
            <a:p>
              <a:pPr algn="ctr"/>
              <a:r>
                <a:rPr lang="en-US" sz="2400" b="1">
                  <a:solidFill>
                    <a:srgbClr val="0070AD"/>
                  </a:solidFill>
                </a:rPr>
                <a:t>10%</a:t>
              </a:r>
            </a:p>
          </p:txBody>
        </p:sp>
        <p:sp>
          <p:nvSpPr>
            <p:cNvPr id="14" name="Rectangle 13"/>
            <p:cNvSpPr/>
            <p:nvPr/>
          </p:nvSpPr>
          <p:spPr>
            <a:xfrm>
              <a:off x="7139940" y="4488181"/>
              <a:ext cx="1219200" cy="461665"/>
            </a:xfrm>
            <a:prstGeom prst="rect">
              <a:avLst/>
            </a:prstGeom>
          </p:spPr>
          <p:txBody>
            <a:bodyPr wrap="square" lIns="0" tIns="0" rIns="0" bIns="91440">
              <a:spAutoFit/>
            </a:bodyPr>
            <a:lstStyle/>
            <a:p>
              <a:pPr algn="ctr"/>
              <a:r>
                <a:rPr lang="en-US" sz="2400" b="1">
                  <a:solidFill>
                    <a:srgbClr val="0070AD"/>
                  </a:solidFill>
                </a:rPr>
                <a:t>20%</a:t>
              </a:r>
            </a:p>
          </p:txBody>
        </p:sp>
        <p:sp>
          <p:nvSpPr>
            <p:cNvPr id="15" name="Rectangle 14"/>
            <p:cNvSpPr/>
            <p:nvPr/>
          </p:nvSpPr>
          <p:spPr>
            <a:xfrm>
              <a:off x="8100060" y="3756661"/>
              <a:ext cx="1219200" cy="461665"/>
            </a:xfrm>
            <a:prstGeom prst="rect">
              <a:avLst/>
            </a:prstGeom>
          </p:spPr>
          <p:txBody>
            <a:bodyPr wrap="square" lIns="0" tIns="0" rIns="0" bIns="91440">
              <a:spAutoFit/>
            </a:bodyPr>
            <a:lstStyle/>
            <a:p>
              <a:pPr algn="ctr"/>
              <a:r>
                <a:rPr lang="en-US" sz="2400" b="1">
                  <a:solidFill>
                    <a:srgbClr val="0070AD"/>
                  </a:solidFill>
                </a:rPr>
                <a:t>30%</a:t>
              </a:r>
            </a:p>
          </p:txBody>
        </p:sp>
      </p:gr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4083602"/>
            <a:ext cx="4591062" cy="2170410"/>
          </a:xfrm>
          <a:prstGeom prst="rect">
            <a:avLst/>
          </a:prstGeom>
        </p:spPr>
        <p:txBody>
          <a:bodyPr anchor="t" anchorCtr="0">
            <a:no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2"/>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Tree>
    <p:extLst>
      <p:ext uri="{BB962C8B-B14F-4D97-AF65-F5344CB8AC3E}">
        <p14:creationId xmlns:p14="http://schemas.microsoft.com/office/powerpoint/2010/main" val="68844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2_Text with Shapes - Layout1">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048000"/>
            <a:ext cx="9319260" cy="3185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25" name="Freeform 24"/>
          <p:cNvSpPr/>
          <p:nvPr userDrawn="1"/>
        </p:nvSpPr>
        <p:spPr>
          <a:xfrm>
            <a:off x="4724400" y="958079"/>
            <a:ext cx="7467600" cy="5899921"/>
          </a:xfrm>
          <a:custGeom>
            <a:avLst/>
            <a:gdLst>
              <a:gd name="connsiteX0" fmla="*/ 7071986 w 7071986"/>
              <a:gd name="connsiteY0" fmla="*/ 0 h 5177482"/>
              <a:gd name="connsiteX1" fmla="*/ 7071986 w 7071986"/>
              <a:gd name="connsiteY1" fmla="*/ 5177482 h 5177482"/>
              <a:gd name="connsiteX2" fmla="*/ 418101 w 7071986"/>
              <a:gd name="connsiteY2" fmla="*/ 5177482 h 5177482"/>
              <a:gd name="connsiteX3" fmla="*/ 364654 w 7071986"/>
              <a:gd name="connsiteY3" fmla="*/ 4968325 h 5177482"/>
              <a:gd name="connsiteX4" fmla="*/ 0 w 7071986"/>
              <a:gd name="connsiteY4" fmla="*/ 3541321 h 5177482"/>
              <a:gd name="connsiteX5" fmla="*/ 3728314 w 7071986"/>
              <a:gd name="connsiteY5" fmla="*/ 1575222 h 5177482"/>
              <a:gd name="connsiteX6" fmla="*/ 7065199 w 7071986"/>
              <a:gd name="connsiteY6" fmla="*/ 3119 h 5177482"/>
              <a:gd name="connsiteX7" fmla="*/ 7071986 w 7071986"/>
              <a:gd name="connsiteY7" fmla="*/ 0 h 517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1986" h="5177482">
                <a:moveTo>
                  <a:pt x="7071986" y="0"/>
                </a:moveTo>
                <a:lnTo>
                  <a:pt x="7071986" y="5177482"/>
                </a:lnTo>
                <a:lnTo>
                  <a:pt x="418101" y="5177482"/>
                </a:lnTo>
                <a:lnTo>
                  <a:pt x="364654" y="4968325"/>
                </a:lnTo>
                <a:cubicBezTo>
                  <a:pt x="0" y="3541321"/>
                  <a:pt x="0" y="3541321"/>
                  <a:pt x="0" y="3541321"/>
                </a:cubicBezTo>
                <a:cubicBezTo>
                  <a:pt x="1109586" y="2904634"/>
                  <a:pt x="2352357" y="2249268"/>
                  <a:pt x="3728314" y="1575222"/>
                </a:cubicBezTo>
                <a:cubicBezTo>
                  <a:pt x="4522805" y="1180753"/>
                  <a:pt x="6066379" y="462615"/>
                  <a:pt x="7065199" y="3119"/>
                </a:cubicBezTo>
                <a:lnTo>
                  <a:pt x="70719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4083602"/>
            <a:ext cx="4591062" cy="2170410"/>
          </a:xfrm>
          <a:prstGeom prst="rect">
            <a:avLst/>
          </a:prstGeom>
        </p:spPr>
        <p:txBody>
          <a:bodyPr anchor="t" anchorCtr="0">
            <a:no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2"/>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Tree>
    <p:extLst>
      <p:ext uri="{BB962C8B-B14F-4D97-AF65-F5344CB8AC3E}">
        <p14:creationId xmlns:p14="http://schemas.microsoft.com/office/powerpoint/2010/main" val="21923291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3508571551"/>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Text with Shapes - Layout1">
    <p:bg>
      <p:bgRef idx="1001">
        <a:schemeClr val="bg1"/>
      </p:bgRef>
    </p:bg>
    <p:spTree>
      <p:nvGrpSpPr>
        <p:cNvPr id="1" name=""/>
        <p:cNvGrpSpPr/>
        <p:nvPr/>
      </p:nvGrpSpPr>
      <p:grpSpPr>
        <a:xfrm>
          <a:off x="0" y="0"/>
          <a:ext cx="0" cy="0"/>
          <a:chOff x="0" y="0"/>
          <a:chExt cx="0" cy="0"/>
        </a:xfrm>
      </p:grpSpPr>
      <p:sp>
        <p:nvSpPr>
          <p:cNvPr id="21" name="Freeform 20"/>
          <p:cNvSpPr/>
          <p:nvPr userDrawn="1"/>
        </p:nvSpPr>
        <p:spPr>
          <a:xfrm>
            <a:off x="-19436" y="0"/>
            <a:ext cx="8471853" cy="6858000"/>
          </a:xfrm>
          <a:custGeom>
            <a:avLst/>
            <a:gdLst>
              <a:gd name="connsiteX0" fmla="*/ 0 w 8471853"/>
              <a:gd name="connsiteY0" fmla="*/ 0 h 6858000"/>
              <a:gd name="connsiteX1" fmla="*/ 4495269 w 8471853"/>
              <a:gd name="connsiteY1" fmla="*/ 851475 h 6858000"/>
              <a:gd name="connsiteX2" fmla="*/ 8471853 w 8471853"/>
              <a:gd name="connsiteY2" fmla="*/ 1803973 h 6858000"/>
              <a:gd name="connsiteX3" fmla="*/ 8471853 w 8471853"/>
              <a:gd name="connsiteY3" fmla="*/ 6626401 h 6858000"/>
              <a:gd name="connsiteX4" fmla="*/ 8471853 w 8471853"/>
              <a:gd name="connsiteY4" fmla="*/ 6858000 h 6858000"/>
              <a:gd name="connsiteX5" fmla="*/ 0 w 8471853"/>
              <a:gd name="connsiteY5" fmla="*/ 6858000 h 6858000"/>
              <a:gd name="connsiteX6" fmla="*/ 0 w 8471853"/>
              <a:gd name="connsiteY6" fmla="*/ 6823731 h 6858000"/>
              <a:gd name="connsiteX7" fmla="*/ 0 w 847185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1853" h="6858000">
                <a:moveTo>
                  <a:pt x="0" y="0"/>
                </a:moveTo>
                <a:cubicBezTo>
                  <a:pt x="115264" y="14432"/>
                  <a:pt x="3212965" y="577272"/>
                  <a:pt x="4495269" y="851475"/>
                </a:cubicBezTo>
                <a:cubicBezTo>
                  <a:pt x="5950468" y="1154543"/>
                  <a:pt x="7275996" y="1472042"/>
                  <a:pt x="8471853" y="1803973"/>
                </a:cubicBezTo>
                <a:cubicBezTo>
                  <a:pt x="8471853" y="1803973"/>
                  <a:pt x="8471853" y="1803973"/>
                  <a:pt x="8471853" y="6626401"/>
                </a:cubicBezTo>
                <a:lnTo>
                  <a:pt x="8471853" y="6858000"/>
                </a:lnTo>
                <a:lnTo>
                  <a:pt x="0" y="6858000"/>
                </a:lnTo>
                <a:lnTo>
                  <a:pt x="0" y="6823731"/>
                </a:lnTo>
                <a:cubicBezTo>
                  <a:pt x="0" y="5587721"/>
                  <a:pt x="0" y="350602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242" y="2946400"/>
            <a:ext cx="3512278" cy="315396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933768"/>
            <a:ext cx="9864476" cy="47910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3"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524000"/>
            <a:ext cx="5701406"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9829800" y="1830614"/>
            <a:ext cx="1954212" cy="243658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9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9800" y="5899190"/>
            <a:ext cx="1954212" cy="55399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1">
                <a:solidFill>
                  <a:schemeClr val="accent4"/>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Tree>
    <p:extLst>
      <p:ext uri="{BB962C8B-B14F-4D97-AF65-F5344CB8AC3E}">
        <p14:creationId xmlns:p14="http://schemas.microsoft.com/office/powerpoint/2010/main" val="1222889915"/>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Text with Shapes - Layout1">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0462" y="1423036"/>
            <a:ext cx="5951537" cy="4183090"/>
          </a:xfrm>
          <a:prstGeom prst="rect">
            <a:avLst/>
          </a:prstGeom>
        </p:spPr>
      </p:pic>
      <p:sp>
        <p:nvSpPr>
          <p:cNvPr id="17" name="Freeform 16"/>
          <p:cNvSpPr>
            <a:spLocks/>
          </p:cNvSpPr>
          <p:nvPr/>
        </p:nvSpPr>
        <p:spPr bwMode="auto">
          <a:xfrm rot="10800000" flipH="1">
            <a:off x="6240462" y="4064176"/>
            <a:ext cx="5951537" cy="2793824"/>
          </a:xfrm>
          <a:custGeom>
            <a:avLst/>
            <a:gdLst>
              <a:gd name="connsiteX0" fmla="*/ 5951537 w 5951537"/>
              <a:gd name="connsiteY0" fmla="*/ 2793824 h 2793824"/>
              <a:gd name="connsiteX1" fmla="*/ 5951537 w 5951537"/>
              <a:gd name="connsiteY1" fmla="*/ 372819 h 2793824"/>
              <a:gd name="connsiteX2" fmla="*/ 5951537 w 5951537"/>
              <a:gd name="connsiteY2" fmla="*/ 0 h 2793824"/>
              <a:gd name="connsiteX3" fmla="*/ 0 w 5951537"/>
              <a:gd name="connsiteY3" fmla="*/ 0 h 2793824"/>
              <a:gd name="connsiteX4" fmla="*/ 0 w 5951537"/>
              <a:gd name="connsiteY4" fmla="*/ 171206 h 2793824"/>
              <a:gd name="connsiteX5" fmla="*/ 0 w 5951537"/>
              <a:gd name="connsiteY5" fmla="*/ 1526520 h 2793824"/>
              <a:gd name="connsiteX6" fmla="*/ 2793578 w 5951537"/>
              <a:gd name="connsiteY6" fmla="*/ 2195656 h 2793824"/>
              <a:gd name="connsiteX7" fmla="*/ 5951537 w 5951537"/>
              <a:gd name="connsiteY7" fmla="*/ 2793824 h 279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1537" h="2793824">
                <a:moveTo>
                  <a:pt x="5951537" y="2793824"/>
                </a:moveTo>
                <a:cubicBezTo>
                  <a:pt x="5951537" y="1846515"/>
                  <a:pt x="5951537" y="1047222"/>
                  <a:pt x="5951537" y="372819"/>
                </a:cubicBezTo>
                <a:lnTo>
                  <a:pt x="5951537" y="0"/>
                </a:lnTo>
                <a:lnTo>
                  <a:pt x="0" y="0"/>
                </a:lnTo>
                <a:lnTo>
                  <a:pt x="0" y="171206"/>
                </a:lnTo>
                <a:cubicBezTo>
                  <a:pt x="0" y="1526520"/>
                  <a:pt x="0" y="1526520"/>
                  <a:pt x="0" y="1526520"/>
                </a:cubicBezTo>
                <a:cubicBezTo>
                  <a:pt x="840098" y="1759704"/>
                  <a:pt x="1771291" y="1982749"/>
                  <a:pt x="2793578" y="2195656"/>
                </a:cubicBezTo>
                <a:cubicBezTo>
                  <a:pt x="3694406" y="2388286"/>
                  <a:pt x="5870564" y="2783685"/>
                  <a:pt x="5951537" y="279382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userDrawn="1">
            <p:ph type="body" sz="quarter" idx="10" hasCustomPrompt="1"/>
          </p:nvPr>
        </p:nvSpPr>
        <p:spPr>
          <a:xfrm>
            <a:off x="407987" y="1413990"/>
            <a:ext cx="5543551"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Tree>
    <p:extLst>
      <p:ext uri="{BB962C8B-B14F-4D97-AF65-F5344CB8AC3E}">
        <p14:creationId xmlns:p14="http://schemas.microsoft.com/office/powerpoint/2010/main" val="1375602514"/>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Text with Shapes - Layout1">
    <p:bg>
      <p:bgRef idx="1001">
        <a:schemeClr val="bg1"/>
      </p:bgRef>
    </p:bg>
    <p:spTree>
      <p:nvGrpSpPr>
        <p:cNvPr id="1" name=""/>
        <p:cNvGrpSpPr/>
        <p:nvPr/>
      </p:nvGrpSpPr>
      <p:grpSpPr>
        <a:xfrm>
          <a:off x="0" y="0"/>
          <a:ext cx="0" cy="0"/>
          <a:chOff x="0" y="0"/>
          <a:chExt cx="0" cy="0"/>
        </a:xfrm>
      </p:grpSpPr>
      <p:sp>
        <p:nvSpPr>
          <p:cNvPr id="25" name="Freeform 24"/>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696200" y="1987868"/>
            <a:ext cx="2379855" cy="449580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1" name="Rectangle 10"/>
          <p:cNvSpPr/>
          <p:nvPr userDrawn="1"/>
        </p:nvSpPr>
        <p:spPr>
          <a:xfrm>
            <a:off x="9610725" y="4322033"/>
            <a:ext cx="1395508" cy="769441"/>
          </a:xfrm>
          <a:prstGeom prst="rect">
            <a:avLst/>
          </a:prstGeom>
        </p:spPr>
        <p:txBody>
          <a:bodyPr wrap="square">
            <a:spAutoFit/>
          </a:bodyPr>
          <a:lstStyle/>
          <a:p>
            <a:pPr algn="r">
              <a:buClr>
                <a:srgbClr val="0070AD"/>
              </a:buClr>
            </a:pPr>
            <a:r>
              <a:rPr lang="en-US" sz="2200" b="1">
                <a:solidFill>
                  <a:prstClr val="white"/>
                </a:solidFill>
              </a:rPr>
              <a:t>Lorem Ipsum</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419391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2"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1137"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3"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1429861"/>
            <a:ext cx="7230971" cy="2456339"/>
          </a:xfrm>
          <a:prstGeom prst="rect">
            <a:avLst/>
          </a:prstGeom>
        </p:spPr>
        <p:txBody>
          <a:bodyPr anchor="ctr"/>
          <a:lstStyle>
            <a:lvl1pPr marL="0" indent="0" algn="ctr">
              <a:buNone/>
              <a:defRPr sz="2000"/>
            </a:lvl1pPr>
          </a:lstStyle>
          <a:p>
            <a:endParaRPr lang="pt-PT"/>
          </a:p>
        </p:txBody>
      </p:sp>
    </p:spTree>
    <p:extLst>
      <p:ext uri="{BB962C8B-B14F-4D97-AF65-F5344CB8AC3E}">
        <p14:creationId xmlns:p14="http://schemas.microsoft.com/office/powerpoint/2010/main" val="4124547705"/>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7_Text with Shapes - Layout1">
    <p:bg>
      <p:bgRef idx="1001">
        <a:schemeClr val="bg1"/>
      </p:bgRef>
    </p:bg>
    <p:spTree>
      <p:nvGrpSpPr>
        <p:cNvPr id="1" name=""/>
        <p:cNvGrpSpPr/>
        <p:nvPr/>
      </p:nvGrpSpPr>
      <p:grpSpPr>
        <a:xfrm>
          <a:off x="0" y="0"/>
          <a:ext cx="0" cy="0"/>
          <a:chOff x="0" y="0"/>
          <a:chExt cx="0" cy="0"/>
        </a:xfrm>
      </p:grpSpPr>
      <p:sp>
        <p:nvSpPr>
          <p:cNvPr id="16" name="Freeform 15"/>
          <p:cNvSpPr/>
          <p:nvPr userDrawn="1"/>
        </p:nvSpPr>
        <p:spPr>
          <a:xfrm>
            <a:off x="0" y="3048150"/>
            <a:ext cx="10105936" cy="380985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pic>
        <p:nvPicPr>
          <p:cNvPr id="12" name="Picture 11">
            <a:extLst>
              <a:ext uri="{FF2B5EF4-FFF2-40B4-BE49-F238E27FC236}">
                <a16:creationId xmlns:a16="http://schemas.microsoft.com/office/drawing/2014/main" id="{BBC6B32C-D462-4034-BF1F-AAA2222C84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18"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5423254"/>
            <a:ext cx="9202048"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399152" y="48075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399152" y="43503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8" name="Conector reto 49">
            <a:extLst>
              <a:ext uri="{FF2B5EF4-FFF2-40B4-BE49-F238E27FC236}">
                <a16:creationId xmlns:a16="http://schemas.microsoft.com/office/drawing/2014/main" id="{BBA16E23-4CB2-4BEA-9FB5-D995F0DBD02F}"/>
              </a:ext>
            </a:extLst>
          </p:cNvPr>
          <p:cNvCxnSpPr>
            <a:cxnSpLocks/>
          </p:cNvCxnSpPr>
          <p:nvPr userDrawn="1"/>
        </p:nvCxnSpPr>
        <p:spPr>
          <a:xfrm flipV="1">
            <a:off x="1622639"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3"/>
            <a:extLst>
              <a:ext uri="{FF2B5EF4-FFF2-40B4-BE49-F238E27FC236}">
                <a16:creationId xmlns:a16="http://schemas.microsoft.com/office/drawing/2014/main" id="{D8EE07A4-0BB9-4705-8A16-3548306C0558}"/>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err="1">
                <a:solidFill>
                  <a:prstClr val="white"/>
                </a:solidFill>
                <a:latin typeface="Ubuntu" panose="020B0504030602030204" pitchFamily="34" charset="0"/>
                <a:cs typeface="Arial" panose="020B0604020202020204" pitchFamily="34" charset="0"/>
              </a:rPr>
              <a:t>Sogeti</a:t>
            </a:r>
            <a:r>
              <a:rPr lang="en-US" sz="800" kern="0">
                <a:solidFill>
                  <a:prstClr val="white"/>
                </a:solidFill>
                <a:latin typeface="Ubuntu" panose="020B0504030602030204" pitchFamily="34" charset="0"/>
                <a:cs typeface="Arial" panose="020B0604020202020204" pitchFamily="34" charset="0"/>
              </a:rPr>
              <a:t> Global Overview</a:t>
            </a:r>
          </a:p>
        </p:txBody>
      </p:sp>
      <p:sp>
        <p:nvSpPr>
          <p:cNvPr id="10" name="Retângulo 43">
            <a:extLst>
              <a:ext uri="{FF2B5EF4-FFF2-40B4-BE49-F238E27FC236}">
                <a16:creationId xmlns:a16="http://schemas.microsoft.com/office/drawing/2014/main" id="{34CF9A9C-8B87-4C4B-8E8E-A5F8C5C46542}"/>
              </a:ext>
            </a:extLst>
          </p:cNvPr>
          <p:cNvSpPr/>
          <p:nvPr userDrawn="1"/>
        </p:nvSpPr>
        <p:spPr>
          <a:xfrm>
            <a:off x="1765104" y="6555758"/>
            <a:ext cx="2591986" cy="219456"/>
          </a:xfrm>
          <a:prstGeom prst="rect">
            <a:avLst/>
          </a:prstGeom>
        </p:spPr>
        <p:txBody>
          <a:bodyPr wrap="none" lIns="0" tIns="0" rIns="0" bIns="0" anchor="ctr">
            <a:noAutofit/>
          </a:bodyPr>
          <a:lstStyle/>
          <a:p>
            <a:r>
              <a:rPr lang="en-US" sz="800">
                <a:solidFill>
                  <a:prstClr val="white"/>
                </a:solidFill>
                <a:latin typeface="Ubuntu" panose="020B0504030602030204" pitchFamily="34" charset="0"/>
                <a:cs typeface="Arial" panose="020B0604020202020204" pitchFamily="34" charset="0"/>
              </a:rPr>
              <a:t>© 2018 </a:t>
            </a:r>
            <a:r>
              <a:rPr lang="en-US" sz="800" err="1">
                <a:solidFill>
                  <a:prstClr val="white"/>
                </a:solidFill>
                <a:latin typeface="Ubuntu" panose="020B0504030602030204" pitchFamily="34" charset="0"/>
                <a:cs typeface="Arial" panose="020B0604020202020204" pitchFamily="34" charset="0"/>
              </a:rPr>
              <a:t>Sogeti</a:t>
            </a:r>
            <a:r>
              <a:rPr lang="en-US" sz="800">
                <a:solidFill>
                  <a:prstClr val="white"/>
                </a:solidFill>
                <a:latin typeface="Ubuntu" panose="020B0504030602030204" pitchFamily="34" charset="0"/>
                <a:cs typeface="Arial" panose="020B0604020202020204" pitchFamily="34" charset="0"/>
              </a:rPr>
              <a:t>. All rights reserved.</a:t>
            </a:r>
          </a:p>
        </p:txBody>
      </p:sp>
    </p:spTree>
    <p:extLst>
      <p:ext uri="{BB962C8B-B14F-4D97-AF65-F5344CB8AC3E}">
        <p14:creationId xmlns:p14="http://schemas.microsoft.com/office/powerpoint/2010/main" val="1781067978"/>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8_Text with Shapes - Layout1">
    <p:bg>
      <p:bgRef idx="1001">
        <a:schemeClr val="bg1"/>
      </p:bgRef>
    </p:bg>
    <p:spTree>
      <p:nvGrpSpPr>
        <p:cNvPr id="1" name=""/>
        <p:cNvGrpSpPr/>
        <p:nvPr/>
      </p:nvGrpSpPr>
      <p:grpSpPr>
        <a:xfrm>
          <a:off x="0" y="0"/>
          <a:ext cx="0" cy="0"/>
          <a:chOff x="0" y="0"/>
          <a:chExt cx="0" cy="0"/>
        </a:xfrm>
      </p:grpSpPr>
      <p:sp>
        <p:nvSpPr>
          <p:cNvPr id="14" name="Freeform 13"/>
          <p:cNvSpPr/>
          <p:nvPr userDrawn="1"/>
        </p:nvSpPr>
        <p:spPr>
          <a:xfrm>
            <a:off x="-9192" y="0"/>
            <a:ext cx="5026046" cy="6400800"/>
          </a:xfrm>
          <a:custGeom>
            <a:avLst/>
            <a:gdLst>
              <a:gd name="connsiteX0" fmla="*/ 0 w 5026046"/>
              <a:gd name="connsiteY0" fmla="*/ 0 h 6400800"/>
              <a:gd name="connsiteX1" fmla="*/ 5026046 w 5026046"/>
              <a:gd name="connsiteY1" fmla="*/ 0 h 6400800"/>
              <a:gd name="connsiteX2" fmla="*/ 5026046 w 5026046"/>
              <a:gd name="connsiteY2" fmla="*/ 6400800 h 6400800"/>
              <a:gd name="connsiteX3" fmla="*/ 886615 w 5026046"/>
              <a:gd name="connsiteY3" fmla="*/ 6400800 h 6400800"/>
              <a:gd name="connsiteX4" fmla="*/ 846856 w 5026046"/>
              <a:gd name="connsiteY4" fmla="*/ 6345618 h 6400800"/>
              <a:gd name="connsiteX5" fmla="*/ 0 w 5026046"/>
              <a:gd name="connsiteY5" fmla="*/ 3540219 h 6400800"/>
              <a:gd name="connsiteX6" fmla="*/ 0 w 5026046"/>
              <a:gd name="connsiteY6" fmla="*/ 159227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6046" h="6400800">
                <a:moveTo>
                  <a:pt x="0" y="0"/>
                </a:moveTo>
                <a:lnTo>
                  <a:pt x="5026046" y="0"/>
                </a:lnTo>
                <a:lnTo>
                  <a:pt x="5026046" y="6400800"/>
                </a:lnTo>
                <a:lnTo>
                  <a:pt x="886615" y="6400800"/>
                </a:lnTo>
                <a:lnTo>
                  <a:pt x="846856" y="6345618"/>
                </a:lnTo>
                <a:cubicBezTo>
                  <a:pt x="307590" y="5530152"/>
                  <a:pt x="0" y="4566367"/>
                  <a:pt x="0" y="3540219"/>
                </a:cubicBezTo>
                <a:cubicBezTo>
                  <a:pt x="0" y="3540219"/>
                  <a:pt x="0" y="3540219"/>
                  <a:pt x="0" y="159227"/>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Tree>
    <p:extLst>
      <p:ext uri="{BB962C8B-B14F-4D97-AF65-F5344CB8AC3E}">
        <p14:creationId xmlns:p14="http://schemas.microsoft.com/office/powerpoint/2010/main" val="2605016191"/>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Blank-Grey">
    <p:spTree>
      <p:nvGrpSpPr>
        <p:cNvPr id="1" name=""/>
        <p:cNvGrpSpPr/>
        <p:nvPr/>
      </p:nvGrpSpPr>
      <p:grpSpPr>
        <a:xfrm>
          <a:off x="0" y="0"/>
          <a:ext cx="0" cy="0"/>
          <a:chOff x="0" y="0"/>
          <a:chExt cx="0" cy="0"/>
        </a:xfrm>
      </p:grpSpPr>
      <p:sp>
        <p:nvSpPr>
          <p:cNvPr id="15" name="Freeform 14"/>
          <p:cNvSpPr/>
          <p:nvPr userDrawn="1"/>
        </p:nvSpPr>
        <p:spPr>
          <a:xfrm>
            <a:off x="5334000" y="3853580"/>
            <a:ext cx="6873945" cy="3004421"/>
          </a:xfrm>
          <a:custGeom>
            <a:avLst/>
            <a:gdLst>
              <a:gd name="connsiteX0" fmla="*/ 3131715 w 6873945"/>
              <a:gd name="connsiteY0" fmla="*/ 226 h 3004421"/>
              <a:gd name="connsiteX1" fmla="*/ 6873945 w 6873945"/>
              <a:gd name="connsiteY1" fmla="*/ 549103 h 3004421"/>
              <a:gd name="connsiteX2" fmla="*/ 6873945 w 6873945"/>
              <a:gd name="connsiteY2" fmla="*/ 2848107 h 3004421"/>
              <a:gd name="connsiteX3" fmla="*/ 6873945 w 6873945"/>
              <a:gd name="connsiteY3" fmla="*/ 3004421 h 3004421"/>
              <a:gd name="connsiteX4" fmla="*/ 0 w 6873945"/>
              <a:gd name="connsiteY4" fmla="*/ 3004421 h 3004421"/>
              <a:gd name="connsiteX5" fmla="*/ 0 w 6873945"/>
              <a:gd name="connsiteY5" fmla="*/ 2711764 h 3004421"/>
              <a:gd name="connsiteX6" fmla="*/ 0 w 6873945"/>
              <a:gd name="connsiteY6" fmla="*/ 1986869 h 3004421"/>
              <a:gd name="connsiteX7" fmla="*/ 3131715 w 6873945"/>
              <a:gd name="connsiteY7" fmla="*/ 226 h 30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3945" h="3004421">
                <a:moveTo>
                  <a:pt x="3131715" y="226"/>
                </a:moveTo>
                <a:cubicBezTo>
                  <a:pt x="4748449" y="11559"/>
                  <a:pt x="6466935" y="445480"/>
                  <a:pt x="6873945" y="549103"/>
                </a:cubicBezTo>
                <a:cubicBezTo>
                  <a:pt x="6873945" y="549103"/>
                  <a:pt x="6873945" y="549103"/>
                  <a:pt x="6873945" y="2848107"/>
                </a:cubicBezTo>
                <a:lnTo>
                  <a:pt x="6873945" y="3004421"/>
                </a:lnTo>
                <a:lnTo>
                  <a:pt x="0" y="3004421"/>
                </a:lnTo>
                <a:lnTo>
                  <a:pt x="0" y="2711764"/>
                </a:lnTo>
                <a:cubicBezTo>
                  <a:pt x="0" y="2477761"/>
                  <a:pt x="0" y="2236211"/>
                  <a:pt x="0" y="1986869"/>
                </a:cubicBezTo>
                <a:cubicBezTo>
                  <a:pt x="0" y="400145"/>
                  <a:pt x="1514981" y="-11108"/>
                  <a:pt x="3131715" y="22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400" y="836613"/>
            <a:ext cx="4986972" cy="573047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16"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6221413" cy="2091210"/>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solidFill>
                  <a:schemeClr val="tx1"/>
                </a:solidFill>
              </a:defRPr>
            </a:lvl2pPr>
            <a:lvl3pPr>
              <a:lnSpc>
                <a:spcPct val="100000"/>
              </a:lnSpc>
              <a:defRPr sz="1400">
                <a:solidFill>
                  <a:schemeClr val="tx1"/>
                </a:solidFill>
              </a:defRPr>
            </a:lvl3pPr>
            <a:lvl4pPr>
              <a:lnSpc>
                <a:spcPct val="100000"/>
              </a:lnSpc>
              <a:defRPr sz="1400">
                <a:solidFill>
                  <a:schemeClr val="tx1"/>
                </a:solidFill>
              </a:defRPr>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21"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3958859"/>
            <a:ext cx="4840287" cy="2456339"/>
          </a:xfrm>
          <a:prstGeom prst="rect">
            <a:avLst/>
          </a:prstGeom>
        </p:spPr>
        <p:txBody>
          <a:bodyPr anchor="ctr"/>
          <a:lstStyle>
            <a:lvl1pPr marL="0" indent="0" algn="ctr">
              <a:buNone/>
              <a:defRPr sz="2000"/>
            </a:lvl1pPr>
          </a:lstStyle>
          <a:p>
            <a:endParaRPr lang="pt-PT"/>
          </a:p>
        </p:txBody>
      </p:sp>
    </p:spTree>
    <p:extLst>
      <p:ext uri="{BB962C8B-B14F-4D97-AF65-F5344CB8AC3E}">
        <p14:creationId xmlns:p14="http://schemas.microsoft.com/office/powerpoint/2010/main" val="195897703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032196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Title Only-whit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0"/>
            <a:ext cx="12203151" cy="6858000"/>
          </a:xfrm>
          <a:prstGeom prst="rect">
            <a:avLst/>
          </a:prstGeom>
        </p:spPr>
      </p:pic>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28" name="think-cell Slide" r:id="rId5" imgW="270" imgH="270" progId="TCLayout.ActiveDocument.1">
                  <p:embed/>
                </p:oleObj>
              </mc:Choice>
              <mc:Fallback>
                <p:oleObj name="think-cell Slide" r:id="rId5" imgW="270" imgH="270" progId="TCLayout.ActiveDocument.1">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407988" y="404813"/>
            <a:ext cx="6678612" cy="863601"/>
          </a:xfrm>
        </p:spPr>
        <p:txBody>
          <a:bodyPr vert="horz" lIns="0" tIns="0" rIns="0" bIns="0" rtlCol="0" anchor="t">
            <a:noAutofit/>
          </a:bodyPr>
          <a:lstStyle>
            <a:lvl1pPr>
              <a:defRPr lang="en-GB" sz="3200" dirty="0">
                <a:solidFill>
                  <a:schemeClr val="bg1"/>
                </a:solidFill>
                <a:latin typeface="Ubuntu Light" panose="020B0604030602030204" pitchFamily="34" charset="0"/>
              </a:defRPr>
            </a:lvl1pPr>
          </a:lstStyle>
          <a:p>
            <a:pPr marL="0" lvl="0"/>
            <a:r>
              <a:rPr lang="en-US"/>
              <a:t>Click to edit Master title style</a:t>
            </a:r>
            <a:endParaRPr lang="en-GB"/>
          </a:p>
        </p:txBody>
      </p:sp>
      <p:cxnSp>
        <p:nvCxnSpPr>
          <p:cNvPr id="6" name="Conector reto 49">
            <a:extLst>
              <a:ext uri="{FF2B5EF4-FFF2-40B4-BE49-F238E27FC236}">
                <a16:creationId xmlns:a16="http://schemas.microsoft.com/office/drawing/2014/main" id="{1DEF46A7-39BA-47D2-83FF-6A0DD1877410}"/>
              </a:ext>
            </a:extLst>
          </p:cNvPr>
          <p:cNvCxnSpPr>
            <a:cxnSpLocks/>
          </p:cNvCxnSpPr>
          <p:nvPr userDrawn="1"/>
        </p:nvCxnSpPr>
        <p:spPr>
          <a:xfrm flipV="1">
            <a:off x="1622639"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7"/>
            <a:extLst>
              <a:ext uri="{FF2B5EF4-FFF2-40B4-BE49-F238E27FC236}">
                <a16:creationId xmlns:a16="http://schemas.microsoft.com/office/drawing/2014/main" id="{D3D170FB-8CCE-4124-9CA0-51C843F73BD9}"/>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err="1">
                <a:solidFill>
                  <a:srgbClr val="0070AD"/>
                </a:solidFill>
                <a:latin typeface="Ubuntu" panose="020B0504030602030204" pitchFamily="34" charset="0"/>
                <a:cs typeface="Arial" panose="020B0604020202020204" pitchFamily="34" charset="0"/>
              </a:rPr>
              <a:t>Sogeti</a:t>
            </a:r>
            <a:r>
              <a:rPr lang="en-US" sz="800" kern="0">
                <a:solidFill>
                  <a:srgbClr val="0070AD"/>
                </a:solidFill>
                <a:latin typeface="Ubuntu" panose="020B0504030602030204" pitchFamily="34" charset="0"/>
                <a:cs typeface="Arial" panose="020B0604020202020204" pitchFamily="34" charset="0"/>
              </a:rPr>
              <a:t> Global Overview</a:t>
            </a:r>
          </a:p>
        </p:txBody>
      </p:sp>
      <p:sp>
        <p:nvSpPr>
          <p:cNvPr id="8" name="Retângulo 43">
            <a:extLst>
              <a:ext uri="{FF2B5EF4-FFF2-40B4-BE49-F238E27FC236}">
                <a16:creationId xmlns:a16="http://schemas.microsoft.com/office/drawing/2014/main" id="{84B07D7D-3491-435F-8D3D-EFCF6B1B81E3}"/>
              </a:ext>
            </a:extLst>
          </p:cNvPr>
          <p:cNvSpPr/>
          <p:nvPr userDrawn="1"/>
        </p:nvSpPr>
        <p:spPr>
          <a:xfrm>
            <a:off x="1765104" y="6555758"/>
            <a:ext cx="2591986" cy="219456"/>
          </a:xfrm>
          <a:prstGeom prst="rect">
            <a:avLst/>
          </a:prstGeom>
        </p:spPr>
        <p:txBody>
          <a:bodyPr wrap="none" lIns="0" tIns="0" rIns="0" bIns="0" anchor="ctr">
            <a:noAutofit/>
          </a:bodyPr>
          <a:lstStyle/>
          <a:p>
            <a:r>
              <a:rPr lang="en-US" sz="800">
                <a:solidFill>
                  <a:srgbClr val="EDEDED">
                    <a:lumMod val="50000"/>
                  </a:srgbClr>
                </a:solidFill>
                <a:latin typeface="Ubuntu" panose="020B0504030602030204" pitchFamily="34" charset="0"/>
                <a:cs typeface="Arial" panose="020B0604020202020204" pitchFamily="34" charset="0"/>
              </a:rPr>
              <a:t>© 2018 </a:t>
            </a:r>
            <a:r>
              <a:rPr lang="en-US" sz="800" err="1">
                <a:solidFill>
                  <a:srgbClr val="EDEDED">
                    <a:lumMod val="50000"/>
                  </a:srgbClr>
                </a:solidFill>
                <a:latin typeface="Ubuntu" panose="020B0504030602030204" pitchFamily="34" charset="0"/>
                <a:cs typeface="Arial" panose="020B0604020202020204" pitchFamily="34" charset="0"/>
              </a:rPr>
              <a:t>Sogeti</a:t>
            </a:r>
            <a:r>
              <a:rPr lang="en-US" sz="800">
                <a:solidFill>
                  <a:srgbClr val="EDEDED">
                    <a:lumMod val="50000"/>
                  </a:srgbClr>
                </a:solidFill>
                <a:latin typeface="Ubuntu" panose="020B0504030602030204" pitchFamily="34" charset="0"/>
                <a:cs typeface="Arial" panose="020B0604020202020204" pitchFamily="34" charset="0"/>
              </a:rPr>
              <a:t>. All rights reserved.</a:t>
            </a:r>
          </a:p>
        </p:txBody>
      </p:sp>
    </p:spTree>
    <p:extLst>
      <p:ext uri="{BB962C8B-B14F-4D97-AF65-F5344CB8AC3E}">
        <p14:creationId xmlns:p14="http://schemas.microsoft.com/office/powerpoint/2010/main" val="17783366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Title Only-whit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219" y="0"/>
            <a:ext cx="12194711" cy="6857999"/>
          </a:xfrm>
          <a:prstGeom prst="rect">
            <a:avLst/>
          </a:prstGeom>
        </p:spPr>
      </p:pic>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152" name="think-cell Slide" r:id="rId5" imgW="270" imgH="270" progId="TCLayout.ActiveDocument.1">
                  <p:embed/>
                </p:oleObj>
              </mc:Choice>
              <mc:Fallback>
                <p:oleObj name="think-cell Slide" r:id="rId5" imgW="270" imgH="270" progId="TCLayout.ActiveDocument.1">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407988" y="404813"/>
            <a:ext cx="6678612" cy="863601"/>
          </a:xfrm>
        </p:spPr>
        <p:txBody>
          <a:bodyPr vert="horz" lIns="0" tIns="0" rIns="0" bIns="0" rtlCol="0" anchor="t">
            <a:noAutofit/>
          </a:bodyPr>
          <a:lstStyle>
            <a:lvl1pPr>
              <a:defRPr lang="en-GB" sz="3200" dirty="0">
                <a:solidFill>
                  <a:schemeClr val="bg1"/>
                </a:solidFill>
                <a:latin typeface="Ubuntu Light" panose="020B0604030602030204" pitchFamily="34" charset="0"/>
              </a:defRPr>
            </a:lvl1pPr>
          </a:lstStyle>
          <a:p>
            <a:pPr marL="0" lvl="0"/>
            <a:r>
              <a:rPr lang="en-US"/>
              <a:t>Click to edit Master title style</a:t>
            </a:r>
            <a:endParaRPr lang="en-GB"/>
          </a:p>
        </p:txBody>
      </p:sp>
      <p:cxnSp>
        <p:nvCxnSpPr>
          <p:cNvPr id="6" name="Conector reto 49">
            <a:extLst>
              <a:ext uri="{FF2B5EF4-FFF2-40B4-BE49-F238E27FC236}">
                <a16:creationId xmlns:a16="http://schemas.microsoft.com/office/drawing/2014/main" id="{1DEF46A7-39BA-47D2-83FF-6A0DD1877410}"/>
              </a:ext>
            </a:extLst>
          </p:cNvPr>
          <p:cNvCxnSpPr>
            <a:cxnSpLocks/>
          </p:cNvCxnSpPr>
          <p:nvPr userDrawn="1"/>
        </p:nvCxnSpPr>
        <p:spPr>
          <a:xfrm flipV="1">
            <a:off x="1622639"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7"/>
            <a:extLst>
              <a:ext uri="{FF2B5EF4-FFF2-40B4-BE49-F238E27FC236}">
                <a16:creationId xmlns:a16="http://schemas.microsoft.com/office/drawing/2014/main" id="{D3D170FB-8CCE-4124-9CA0-51C843F73BD9}"/>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err="1">
                <a:solidFill>
                  <a:srgbClr val="0070AD"/>
                </a:solidFill>
                <a:latin typeface="Ubuntu" panose="020B0504030602030204" pitchFamily="34" charset="0"/>
                <a:cs typeface="Arial" panose="020B0604020202020204" pitchFamily="34" charset="0"/>
              </a:rPr>
              <a:t>Sogeti</a:t>
            </a:r>
            <a:r>
              <a:rPr lang="en-US" sz="800" kern="0">
                <a:solidFill>
                  <a:srgbClr val="0070AD"/>
                </a:solidFill>
                <a:latin typeface="Ubuntu" panose="020B0504030602030204" pitchFamily="34" charset="0"/>
                <a:cs typeface="Arial" panose="020B0604020202020204" pitchFamily="34" charset="0"/>
              </a:rPr>
              <a:t> Global Overview</a:t>
            </a:r>
          </a:p>
        </p:txBody>
      </p:sp>
      <p:sp>
        <p:nvSpPr>
          <p:cNvPr id="8" name="Retângulo 43">
            <a:extLst>
              <a:ext uri="{FF2B5EF4-FFF2-40B4-BE49-F238E27FC236}">
                <a16:creationId xmlns:a16="http://schemas.microsoft.com/office/drawing/2014/main" id="{84B07D7D-3491-435F-8D3D-EFCF6B1B81E3}"/>
              </a:ext>
            </a:extLst>
          </p:cNvPr>
          <p:cNvSpPr/>
          <p:nvPr userDrawn="1"/>
        </p:nvSpPr>
        <p:spPr>
          <a:xfrm>
            <a:off x="1765104" y="6555758"/>
            <a:ext cx="2591986" cy="219456"/>
          </a:xfrm>
          <a:prstGeom prst="rect">
            <a:avLst/>
          </a:prstGeom>
        </p:spPr>
        <p:txBody>
          <a:bodyPr wrap="none" lIns="0" tIns="0" rIns="0" bIns="0" anchor="ctr">
            <a:noAutofit/>
          </a:bodyPr>
          <a:lstStyle/>
          <a:p>
            <a:r>
              <a:rPr lang="en-US" sz="800">
                <a:solidFill>
                  <a:prstClr val="white"/>
                </a:solidFill>
                <a:latin typeface="Ubuntu" panose="020B0504030602030204" pitchFamily="34" charset="0"/>
                <a:cs typeface="Arial" panose="020B0604020202020204" pitchFamily="34" charset="0"/>
              </a:rPr>
              <a:t>© 2018 </a:t>
            </a:r>
            <a:r>
              <a:rPr lang="en-US" sz="800" err="1">
                <a:solidFill>
                  <a:prstClr val="white"/>
                </a:solidFill>
                <a:latin typeface="Ubuntu" panose="020B0504030602030204" pitchFamily="34" charset="0"/>
                <a:cs typeface="Arial" panose="020B0604020202020204" pitchFamily="34" charset="0"/>
              </a:rPr>
              <a:t>Sogeti</a:t>
            </a:r>
            <a:r>
              <a:rPr lang="en-US" sz="800">
                <a:solidFill>
                  <a:prstClr val="white"/>
                </a:solidFill>
                <a:latin typeface="Ubuntu" panose="020B0504030602030204" pitchFamily="34" charset="0"/>
                <a:cs typeface="Arial" panose="020B0604020202020204" pitchFamily="34" charset="0"/>
              </a:rPr>
              <a:t>. All rights reserved.</a:t>
            </a:r>
          </a:p>
        </p:txBody>
      </p:sp>
    </p:spTree>
    <p:extLst>
      <p:ext uri="{BB962C8B-B14F-4D97-AF65-F5344CB8AC3E}">
        <p14:creationId xmlns:p14="http://schemas.microsoft.com/office/powerpoint/2010/main" val="298342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6_Title Only-white">
    <p:bg>
      <p:bgPr>
        <a:solidFill>
          <a:srgbClr val="CFCDD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17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407988" y="404813"/>
            <a:ext cx="6678612" cy="863601"/>
          </a:xfrm>
        </p:spPr>
        <p:txBody>
          <a:bodyPr vert="horz" lIns="0" tIns="0" rIns="0" bIns="0" rtlCol="0" anchor="t">
            <a:noAutofit/>
          </a:bodyPr>
          <a:lstStyle>
            <a:lvl1pPr>
              <a:defRPr lang="en-GB" sz="3200" dirty="0">
                <a:solidFill>
                  <a:schemeClr val="bg1"/>
                </a:solidFill>
                <a:latin typeface="Ubuntu Light" panose="020B0604030602030204" pitchFamily="34" charset="0"/>
              </a:defRPr>
            </a:lvl1pPr>
          </a:lstStyle>
          <a:p>
            <a:pPr marL="0" lvl="0"/>
            <a:r>
              <a:rPr lang="en-US"/>
              <a:t>Click to edit Master title style</a:t>
            </a:r>
            <a:endParaRPr lang="en-GB"/>
          </a:p>
        </p:txBody>
      </p:sp>
      <p:cxnSp>
        <p:nvCxnSpPr>
          <p:cNvPr id="6" name="Conector reto 49">
            <a:extLst>
              <a:ext uri="{FF2B5EF4-FFF2-40B4-BE49-F238E27FC236}">
                <a16:creationId xmlns:a16="http://schemas.microsoft.com/office/drawing/2014/main" id="{1DEF46A7-39BA-47D2-83FF-6A0DD1877410}"/>
              </a:ext>
            </a:extLst>
          </p:cNvPr>
          <p:cNvCxnSpPr>
            <a:cxnSpLocks/>
          </p:cNvCxnSpPr>
          <p:nvPr userDrawn="1"/>
        </p:nvCxnSpPr>
        <p:spPr>
          <a:xfrm flipV="1">
            <a:off x="1622639"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6"/>
            <a:extLst>
              <a:ext uri="{FF2B5EF4-FFF2-40B4-BE49-F238E27FC236}">
                <a16:creationId xmlns:a16="http://schemas.microsoft.com/office/drawing/2014/main" id="{D3D170FB-8CCE-4124-9CA0-51C843F73BD9}"/>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err="1">
                <a:solidFill>
                  <a:srgbClr val="0070AD"/>
                </a:solidFill>
                <a:latin typeface="Ubuntu" panose="020B0504030602030204" pitchFamily="34" charset="0"/>
                <a:cs typeface="Arial" panose="020B0604020202020204" pitchFamily="34" charset="0"/>
              </a:rPr>
              <a:t>Sogeti</a:t>
            </a:r>
            <a:r>
              <a:rPr lang="en-US" sz="800" kern="0">
                <a:solidFill>
                  <a:srgbClr val="0070AD"/>
                </a:solidFill>
                <a:latin typeface="Ubuntu" panose="020B0504030602030204" pitchFamily="34" charset="0"/>
                <a:cs typeface="Arial" panose="020B0604020202020204" pitchFamily="34" charset="0"/>
              </a:rPr>
              <a:t> Global Overview</a:t>
            </a:r>
          </a:p>
        </p:txBody>
      </p:sp>
      <p:sp>
        <p:nvSpPr>
          <p:cNvPr id="8" name="Retângulo 43">
            <a:extLst>
              <a:ext uri="{FF2B5EF4-FFF2-40B4-BE49-F238E27FC236}">
                <a16:creationId xmlns:a16="http://schemas.microsoft.com/office/drawing/2014/main" id="{84B07D7D-3491-435F-8D3D-EFCF6B1B81E3}"/>
              </a:ext>
            </a:extLst>
          </p:cNvPr>
          <p:cNvSpPr/>
          <p:nvPr userDrawn="1"/>
        </p:nvSpPr>
        <p:spPr>
          <a:xfrm>
            <a:off x="1765104" y="6555758"/>
            <a:ext cx="2591986" cy="219456"/>
          </a:xfrm>
          <a:prstGeom prst="rect">
            <a:avLst/>
          </a:prstGeom>
        </p:spPr>
        <p:txBody>
          <a:bodyPr wrap="none" lIns="0" tIns="0" rIns="0" bIns="0" anchor="ctr">
            <a:noAutofit/>
          </a:bodyPr>
          <a:lstStyle/>
          <a:p>
            <a:r>
              <a:rPr lang="en-US" sz="800">
                <a:solidFill>
                  <a:srgbClr val="EDEDED">
                    <a:lumMod val="50000"/>
                  </a:srgbClr>
                </a:solidFill>
                <a:latin typeface="Ubuntu" panose="020B0504030602030204" pitchFamily="34" charset="0"/>
                <a:cs typeface="Arial" panose="020B0604020202020204" pitchFamily="34" charset="0"/>
              </a:rPr>
              <a:t>© 2018 </a:t>
            </a:r>
            <a:r>
              <a:rPr lang="en-US" sz="800" err="1">
                <a:solidFill>
                  <a:srgbClr val="EDEDED">
                    <a:lumMod val="50000"/>
                  </a:srgbClr>
                </a:solidFill>
                <a:latin typeface="Ubuntu" panose="020B0504030602030204" pitchFamily="34" charset="0"/>
                <a:cs typeface="Arial" panose="020B0604020202020204" pitchFamily="34" charset="0"/>
              </a:rPr>
              <a:t>Sogeti</a:t>
            </a:r>
            <a:r>
              <a:rPr lang="en-US" sz="800">
                <a:solidFill>
                  <a:srgbClr val="EDEDED">
                    <a:lumMod val="50000"/>
                  </a:srgbClr>
                </a:solidFill>
                <a:latin typeface="Ubuntu" panose="020B0504030602030204" pitchFamily="34" charset="0"/>
                <a:cs typeface="Arial" panose="020B0604020202020204" pitchFamily="34" charset="0"/>
              </a:rPr>
              <a:t>. All rights reserved.</a:t>
            </a:r>
          </a:p>
        </p:txBody>
      </p:sp>
    </p:spTree>
    <p:extLst>
      <p:ext uri="{BB962C8B-B14F-4D97-AF65-F5344CB8AC3E}">
        <p14:creationId xmlns:p14="http://schemas.microsoft.com/office/powerpoint/2010/main" val="3487111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4">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7462413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7_Title Only-white">
    <p:bg>
      <p:bgPr>
        <a:solidFill>
          <a:srgbClr val="CFCDD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5F8B53-0FE6-4166-B704-375DCD2308E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0" y="-228600"/>
            <a:ext cx="12192000" cy="7086600"/>
          </a:xfrm>
          <a:prstGeom prst="rect">
            <a:avLst/>
          </a:prstGeom>
        </p:spPr>
      </p:pic>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200" name="think-cell Slide" r:id="rId5" imgW="270" imgH="270" progId="TCLayout.ActiveDocument.1">
                  <p:embed/>
                </p:oleObj>
              </mc:Choice>
              <mc:Fallback>
                <p:oleObj name="think-cell Slide" r:id="rId5" imgW="270" imgH="270" progId="TCLayout.ActiveDocument.1">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407988" y="404813"/>
            <a:ext cx="6678612" cy="863601"/>
          </a:xfrm>
        </p:spPr>
        <p:txBody>
          <a:bodyPr vert="horz" lIns="0" tIns="0" rIns="0" bIns="0" rtlCol="0" anchor="t">
            <a:noAutofit/>
          </a:bodyPr>
          <a:lstStyle>
            <a:lvl1pPr>
              <a:defRPr lang="en-GB" sz="3200" dirty="0">
                <a:solidFill>
                  <a:schemeClr val="bg1"/>
                </a:solidFill>
                <a:latin typeface="Ubuntu Light" panose="020B0604030602030204" pitchFamily="34" charset="0"/>
              </a:defRPr>
            </a:lvl1pPr>
          </a:lstStyle>
          <a:p>
            <a:pPr marL="0" lvl="0"/>
            <a:r>
              <a:rPr lang="en-US"/>
              <a:t>Click to edit Master title style</a:t>
            </a:r>
            <a:endParaRPr lang="en-GB"/>
          </a:p>
        </p:txBody>
      </p:sp>
      <p:cxnSp>
        <p:nvCxnSpPr>
          <p:cNvPr id="6" name="Conector reto 49">
            <a:extLst>
              <a:ext uri="{FF2B5EF4-FFF2-40B4-BE49-F238E27FC236}">
                <a16:creationId xmlns:a16="http://schemas.microsoft.com/office/drawing/2014/main" id="{1DEF46A7-39BA-47D2-83FF-6A0DD1877410}"/>
              </a:ext>
            </a:extLst>
          </p:cNvPr>
          <p:cNvCxnSpPr>
            <a:cxnSpLocks/>
          </p:cNvCxnSpPr>
          <p:nvPr userDrawn="1"/>
        </p:nvCxnSpPr>
        <p:spPr>
          <a:xfrm flipV="1">
            <a:off x="1622639" y="6587911"/>
            <a:ext cx="0" cy="155576"/>
          </a:xfrm>
          <a:prstGeom prst="line">
            <a:avLst/>
          </a:prstGeom>
          <a:solidFill>
            <a:schemeClr val="tx1"/>
          </a:solidFill>
          <a:ln w="6350" cap="rnd">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7" name="Rectangle 27">
            <a:hlinkClick r:id="rId7"/>
            <a:extLst>
              <a:ext uri="{FF2B5EF4-FFF2-40B4-BE49-F238E27FC236}">
                <a16:creationId xmlns:a16="http://schemas.microsoft.com/office/drawing/2014/main" id="{D3D170FB-8CCE-4124-9CA0-51C843F73BD9}"/>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err="1">
                <a:solidFill>
                  <a:prstClr val="white"/>
                </a:solidFill>
                <a:latin typeface="Ubuntu" panose="020B0504030602030204" pitchFamily="34" charset="0"/>
                <a:cs typeface="Arial" panose="020B0604020202020204" pitchFamily="34" charset="0"/>
              </a:rPr>
              <a:t>Sogeti</a:t>
            </a:r>
            <a:r>
              <a:rPr lang="en-US" sz="800" kern="0">
                <a:solidFill>
                  <a:prstClr val="white"/>
                </a:solidFill>
                <a:latin typeface="Ubuntu" panose="020B0504030602030204" pitchFamily="34" charset="0"/>
                <a:cs typeface="Arial" panose="020B0604020202020204" pitchFamily="34" charset="0"/>
              </a:rPr>
              <a:t> Global Overview</a:t>
            </a:r>
          </a:p>
        </p:txBody>
      </p:sp>
      <p:sp>
        <p:nvSpPr>
          <p:cNvPr id="8" name="Retângulo 43">
            <a:extLst>
              <a:ext uri="{FF2B5EF4-FFF2-40B4-BE49-F238E27FC236}">
                <a16:creationId xmlns:a16="http://schemas.microsoft.com/office/drawing/2014/main" id="{84B07D7D-3491-435F-8D3D-EFCF6B1B81E3}"/>
              </a:ext>
            </a:extLst>
          </p:cNvPr>
          <p:cNvSpPr/>
          <p:nvPr userDrawn="1"/>
        </p:nvSpPr>
        <p:spPr>
          <a:xfrm>
            <a:off x="1765104" y="6555758"/>
            <a:ext cx="2591986" cy="219456"/>
          </a:xfrm>
          <a:prstGeom prst="rect">
            <a:avLst/>
          </a:prstGeom>
        </p:spPr>
        <p:txBody>
          <a:bodyPr wrap="none" lIns="0" tIns="0" rIns="0" bIns="0" anchor="ctr">
            <a:noAutofit/>
          </a:bodyPr>
          <a:lstStyle/>
          <a:p>
            <a:r>
              <a:rPr lang="en-US" sz="800">
                <a:solidFill>
                  <a:prstClr val="white"/>
                </a:solidFill>
                <a:latin typeface="Ubuntu" panose="020B0504030602030204" pitchFamily="34" charset="0"/>
                <a:cs typeface="Arial" panose="020B0604020202020204" pitchFamily="34" charset="0"/>
              </a:rPr>
              <a:t>© 2018 </a:t>
            </a:r>
            <a:r>
              <a:rPr lang="en-US" sz="800" err="1">
                <a:solidFill>
                  <a:prstClr val="white"/>
                </a:solidFill>
                <a:latin typeface="Ubuntu" panose="020B0504030602030204" pitchFamily="34" charset="0"/>
                <a:cs typeface="Arial" panose="020B0604020202020204" pitchFamily="34" charset="0"/>
              </a:rPr>
              <a:t>Sogeti</a:t>
            </a:r>
            <a:r>
              <a:rPr lang="en-US" sz="800">
                <a:solidFill>
                  <a:prstClr val="white"/>
                </a:solidFill>
                <a:latin typeface="Ubuntu" panose="020B0504030602030204" pitchFamily="34" charset="0"/>
                <a:cs typeface="Arial" panose="020B0604020202020204" pitchFamily="34" charset="0"/>
              </a:rPr>
              <a:t>. All rights reserved.</a:t>
            </a:r>
          </a:p>
        </p:txBody>
      </p:sp>
    </p:spTree>
    <p:extLst>
      <p:ext uri="{BB962C8B-B14F-4D97-AF65-F5344CB8AC3E}">
        <p14:creationId xmlns:p14="http://schemas.microsoft.com/office/powerpoint/2010/main" val="17829791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Only-whit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22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407988" y="404813"/>
            <a:ext cx="6678612" cy="863601"/>
          </a:xfrm>
        </p:spPr>
        <p:txBody>
          <a:bodyPr vert="horz" lIns="0" tIns="0" rIns="0" bIns="0" rtlCol="0" anchor="t">
            <a:noAutofit/>
          </a:bodyPr>
          <a:lstStyle>
            <a:lvl1pPr>
              <a:defRPr lang="en-GB" sz="3200" dirty="0">
                <a:latin typeface="Ubuntu Light" panose="020B0604030602030204" pitchFamily="34" charset="0"/>
              </a:defRPr>
            </a:lvl1pPr>
          </a:lstStyle>
          <a:p>
            <a:pPr marL="0" lvl="0"/>
            <a:r>
              <a:rPr lang="en-US"/>
              <a:t>Click to edit Master title style</a:t>
            </a:r>
            <a:endParaRPr lang="en-GB"/>
          </a:p>
        </p:txBody>
      </p:sp>
    </p:spTree>
    <p:extLst>
      <p:ext uri="{BB962C8B-B14F-4D97-AF65-F5344CB8AC3E}">
        <p14:creationId xmlns:p14="http://schemas.microsoft.com/office/powerpoint/2010/main" val="41581702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_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a:t>Subtitle</a:t>
            </a:r>
          </a:p>
        </p:txBody>
      </p:sp>
    </p:spTree>
    <p:extLst>
      <p:ext uri="{BB962C8B-B14F-4D97-AF65-F5344CB8AC3E}">
        <p14:creationId xmlns:p14="http://schemas.microsoft.com/office/powerpoint/2010/main" val="145431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415"/>
                                        </p:tgtEl>
                                        <p:attrNameLst>
                                          <p:attrName>style.visibility</p:attrName>
                                        </p:attrNameLst>
                                      </p:cBhvr>
                                      <p:to>
                                        <p:strVal val="visible"/>
                                      </p:to>
                                    </p:set>
                                    <p:animEffect transition="in" filter="fade">
                                      <p:cBhvr>
                                        <p:cTn id="7" dur="1000"/>
                                        <p:tgtEl>
                                          <p:spTgt spid="1415"/>
                                        </p:tgtEl>
                                      </p:cBhvr>
                                    </p:animEffect>
                                  </p:childTnLst>
                                </p:cTn>
                              </p:par>
                              <p:par>
                                <p:cTn id="8" presetID="10" presetClass="entr" presetSubtype="0" fill="hold" nodeType="withEffect">
                                  <p:stCondLst>
                                    <p:cond delay="500"/>
                                  </p:stCondLst>
                                  <p:childTnLst>
                                    <p:set>
                                      <p:cBhvr>
                                        <p:cTn id="9" dur="1" fill="hold">
                                          <p:stCondLst>
                                            <p:cond delay="0"/>
                                          </p:stCondLst>
                                        </p:cTn>
                                        <p:tgtEl>
                                          <p:spTgt spid="1590"/>
                                        </p:tgtEl>
                                        <p:attrNameLst>
                                          <p:attrName>style.visibility</p:attrName>
                                        </p:attrNameLst>
                                      </p:cBhvr>
                                      <p:to>
                                        <p:strVal val="visible"/>
                                      </p:to>
                                    </p:set>
                                    <p:animEffect transition="in" filter="fade">
                                      <p:cBhvr>
                                        <p:cTn id="10" dur="500"/>
                                        <p:tgtEl>
                                          <p:spTgt spid="1590"/>
                                        </p:tgtEl>
                                      </p:cBhvr>
                                    </p:animEffect>
                                  </p:childTnLst>
                                </p:cTn>
                              </p:par>
                              <p:par>
                                <p:cTn id="11" presetID="35" presetClass="path" presetSubtype="0" decel="100000" fill="hold" nodeType="withEffect">
                                  <p:stCondLst>
                                    <p:cond delay="500"/>
                                  </p:stCondLst>
                                  <p:childTnLst>
                                    <p:animMotion origin="layout" path="M 0.07057 4.07407E-6 L 1.18395E-16 4.07407E-6 " pathEditMode="relative" rAng="0" ptsTypes="AA">
                                      <p:cBhvr>
                                        <p:cTn id="12" dur="2000" fill="hold"/>
                                        <p:tgtEl>
                                          <p:spTgt spid="1590"/>
                                        </p:tgtEl>
                                        <p:attrNameLst>
                                          <p:attrName>ppt_x</p:attrName>
                                          <p:attrName>ppt_y</p:attrName>
                                        </p:attrNameLst>
                                      </p:cBhvr>
                                      <p:rCtr x="-34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5" grpId="0" animBg="1"/>
    </p:bldLst>
  </p:timing>
  <p:extLst>
    <p:ext uri="{DCECCB84-F9BA-43D5-87BE-67443E8EF086}">
      <p15:sldGuideLst xmlns:p15="http://schemas.microsoft.com/office/powerpoint/2012/main">
        <p15:guide id="1" pos="7219">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Cover1">
    <p:bg>
      <p:bgPr>
        <a:solidFill>
          <a:schemeClr val="bg1"/>
        </a:solidFill>
        <a:effectLst/>
      </p:bgPr>
    </p:bg>
    <p:spTree>
      <p:nvGrpSpPr>
        <p:cNvPr id="1" name=""/>
        <p:cNvGrpSpPr/>
        <p:nvPr/>
      </p:nvGrpSpPr>
      <p:grpSpPr>
        <a:xfrm>
          <a:off x="0" y="0"/>
          <a:ext cx="0" cy="0"/>
          <a:chOff x="0" y="0"/>
          <a:chExt cx="0" cy="0"/>
        </a:xfrm>
      </p:grpSpPr>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a:t>Subtitle</a:t>
            </a:r>
          </a:p>
        </p:txBody>
      </p:sp>
    </p:spTree>
    <p:extLst>
      <p:ext uri="{BB962C8B-B14F-4D97-AF65-F5344CB8AC3E}">
        <p14:creationId xmlns:p14="http://schemas.microsoft.com/office/powerpoint/2010/main" val="248473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415"/>
                                        </p:tgtEl>
                                        <p:attrNameLst>
                                          <p:attrName>style.visibility</p:attrName>
                                        </p:attrNameLst>
                                      </p:cBhvr>
                                      <p:to>
                                        <p:strVal val="visible"/>
                                      </p:to>
                                    </p:set>
                                    <p:animEffect transition="in" filter="fade">
                                      <p:cBhvr>
                                        <p:cTn id="7" dur="1000"/>
                                        <p:tgtEl>
                                          <p:spTgt spid="1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5" grpId="0" animBg="1"/>
    </p:bldLst>
  </p:timing>
  <p:extLst>
    <p:ext uri="{DCECCB84-F9BA-43D5-87BE-67443E8EF086}">
      <p15:sldGuideLst xmlns:p15="http://schemas.microsoft.com/office/powerpoint/2012/main">
        <p15:guide id="1" pos="721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Cover1">
    <p:bg>
      <p:bgPr>
        <a:solidFill>
          <a:schemeClr val="bg1"/>
        </a:solidFill>
        <a:effectLst/>
      </p:bgPr>
    </p:bg>
    <p:spTree>
      <p:nvGrpSpPr>
        <p:cNvPr id="1" name=""/>
        <p:cNvGrpSpPr/>
        <p:nvPr/>
      </p:nvGrpSpPr>
      <p:grpSpPr>
        <a:xfrm>
          <a:off x="0" y="0"/>
          <a:ext cx="0" cy="0"/>
          <a:chOff x="0" y="0"/>
          <a:chExt cx="0" cy="0"/>
        </a:xfrm>
      </p:grpSpPr>
      <p:sp>
        <p:nvSpPr>
          <p:cNvPr id="1415" name="Freeform 15"/>
          <p:cNvSpPr>
            <a:spLocks/>
          </p:cNvSpPr>
          <p:nvPr userDrawn="1"/>
        </p:nvSpPr>
        <p:spPr bwMode="auto">
          <a:xfrm>
            <a:off x="6096000" y="0"/>
            <a:ext cx="6096000"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a:t>Subtitle</a:t>
            </a:r>
          </a:p>
        </p:txBody>
      </p:sp>
    </p:spTree>
    <p:extLst>
      <p:ext uri="{BB962C8B-B14F-4D97-AF65-F5344CB8AC3E}">
        <p14:creationId xmlns:p14="http://schemas.microsoft.com/office/powerpoint/2010/main" val="3265606931"/>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8_Cover2">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cxnSp>
        <p:nvCxnSpPr>
          <p:cNvPr id="8" name="Conector reto 49">
            <a:extLst>
              <a:ext uri="{FF2B5EF4-FFF2-40B4-BE49-F238E27FC236}">
                <a16:creationId xmlns:a16="http://schemas.microsoft.com/office/drawing/2014/main" id="{2E08EDE0-C0B1-4118-BCF2-1EBBAF4CA200}"/>
              </a:ext>
            </a:extLst>
          </p:cNvPr>
          <p:cNvCxnSpPr>
            <a:cxnSpLocks/>
          </p:cNvCxnSpPr>
          <p:nvPr userDrawn="1"/>
        </p:nvCxnSpPr>
        <p:spPr>
          <a:xfrm flipV="1">
            <a:off x="1622639"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8D5DB45-4BFA-4530-AEFB-DE2DFB6B0434}"/>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err="1">
                <a:solidFill>
                  <a:prstClr val="white"/>
                </a:solidFill>
                <a:latin typeface="Ubuntu" panose="020B0504030602030204" pitchFamily="34" charset="0"/>
                <a:cs typeface="Arial" panose="020B0604020202020204" pitchFamily="34" charset="0"/>
              </a:rPr>
              <a:t>Sogeti</a:t>
            </a:r>
            <a:r>
              <a:rPr lang="en-US" sz="800" kern="0">
                <a:solidFill>
                  <a:prstClr val="white"/>
                </a:solidFill>
                <a:latin typeface="Ubuntu" panose="020B0504030602030204" pitchFamily="34" charset="0"/>
                <a:cs typeface="Arial" panose="020B0604020202020204" pitchFamily="34" charset="0"/>
              </a:rPr>
              <a:t> Global Overview</a:t>
            </a:r>
          </a:p>
        </p:txBody>
      </p:sp>
      <p:sp>
        <p:nvSpPr>
          <p:cNvPr id="11" name="Retângulo 43">
            <a:extLst>
              <a:ext uri="{FF2B5EF4-FFF2-40B4-BE49-F238E27FC236}">
                <a16:creationId xmlns:a16="http://schemas.microsoft.com/office/drawing/2014/main" id="{0AF6EDE2-0FF0-4659-9A26-A0CEE8476CDC}"/>
              </a:ext>
            </a:extLst>
          </p:cNvPr>
          <p:cNvSpPr/>
          <p:nvPr userDrawn="1"/>
        </p:nvSpPr>
        <p:spPr>
          <a:xfrm>
            <a:off x="1765104" y="6555758"/>
            <a:ext cx="2591986" cy="219456"/>
          </a:xfrm>
          <a:prstGeom prst="rect">
            <a:avLst/>
          </a:prstGeom>
        </p:spPr>
        <p:txBody>
          <a:bodyPr wrap="none" lIns="0" tIns="0" rIns="0" bIns="0" anchor="ctr">
            <a:noAutofit/>
          </a:bodyPr>
          <a:lstStyle/>
          <a:p>
            <a:r>
              <a:rPr lang="en-US" sz="800">
                <a:solidFill>
                  <a:prstClr val="white"/>
                </a:solidFill>
                <a:latin typeface="Ubuntu" panose="020B0504030602030204" pitchFamily="34" charset="0"/>
                <a:cs typeface="Arial" panose="020B0604020202020204" pitchFamily="34" charset="0"/>
              </a:rPr>
              <a:t>© 2018 </a:t>
            </a:r>
            <a:r>
              <a:rPr lang="en-US" sz="800" err="1">
                <a:solidFill>
                  <a:prstClr val="white"/>
                </a:solidFill>
                <a:latin typeface="Ubuntu" panose="020B0504030602030204" pitchFamily="34" charset="0"/>
                <a:cs typeface="Arial" panose="020B0604020202020204" pitchFamily="34" charset="0"/>
              </a:rPr>
              <a:t>Sogeti</a:t>
            </a:r>
            <a:r>
              <a:rPr lang="en-US" sz="800">
                <a:solidFill>
                  <a:prstClr val="white"/>
                </a:solidFill>
                <a:latin typeface="Ubuntu" panose="020B0504030602030204" pitchFamily="34" charset="0"/>
                <a:cs typeface="Arial" panose="020B0604020202020204" pitchFamily="34" charset="0"/>
              </a:rPr>
              <a:t>. All rights reserved.</a:t>
            </a:r>
          </a:p>
        </p:txBody>
      </p:sp>
    </p:spTree>
    <p:extLst>
      <p:ext uri="{BB962C8B-B14F-4D97-AF65-F5344CB8AC3E}">
        <p14:creationId xmlns:p14="http://schemas.microsoft.com/office/powerpoint/2010/main" val="20610349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700"/>
                                            <p:tgtEl>
                                              <p:spTgt spid="17"/>
                                            </p:tgtEl>
                                          </p:cBhvr>
                                        </p:animEffect>
                                      </p:childTnLst>
                                    </p:cTn>
                                  </p:par>
                                  <p:par>
                                    <p:cTn id="11" presetID="10" presetClass="entr" presetSubtype="0" fill="hold"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6" presetClass="emph" presetSubtype="0" fill="hold" nodeType="withEffect" p14:presetBounceEnd="98750">
                                      <p:stCondLst>
                                        <p:cond delay="2000"/>
                                      </p:stCondLst>
                                      <p:childTnLst>
                                        <p:animScale p14:bounceEnd="98750">
                                          <p:cBhvr>
                                            <p:cTn id="15" dur="2400" fill="hold"/>
                                            <p:tgtEl>
                                              <p:spTgt spid="7"/>
                                            </p:tgtEl>
                                          </p:cBhvr>
                                          <p:by x="95000" y="95000"/>
                                        </p:animScale>
                                      </p:childTnLst>
                                    </p:cTn>
                                  </p:par>
                                  <p:par>
                                    <p:cTn id="16" presetID="63" presetClass="path" presetSubtype="0" decel="100000" fill="hold" nodeType="withEffect">
                                      <p:stCondLst>
                                        <p:cond delay="0"/>
                                      </p:stCondLst>
                                      <p:childTnLst>
                                        <p:animMotion origin="layout" path="M -0.22239 -7.40741E-7 L 4.44523E-17 -7.40741E-7 " pathEditMode="relative" rAng="0" ptsTypes="AA">
                                          <p:cBhvr>
                                            <p:cTn id="17" dur="2800" fill="hold"/>
                                            <p:tgtEl>
                                              <p:spTgt spid="10"/>
                                            </p:tgtEl>
                                            <p:attrNameLst>
                                              <p:attrName>ppt_x</p:attrName>
                                              <p:attrName>ppt_y</p:attrName>
                                            </p:attrNameLst>
                                          </p:cBhvr>
                                          <p:rCtr x="110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700"/>
                                            <p:tgtEl>
                                              <p:spTgt spid="17"/>
                                            </p:tgtEl>
                                          </p:cBhvr>
                                        </p:animEffect>
                                      </p:childTnLst>
                                    </p:cTn>
                                  </p:par>
                                  <p:par>
                                    <p:cTn id="11" presetID="10" presetClass="entr" presetSubtype="0" fill="hold"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6" presetClass="emph" presetSubtype="0" fill="hold" nodeType="withEffect">
                                      <p:stCondLst>
                                        <p:cond delay="2000"/>
                                      </p:stCondLst>
                                      <p:childTnLst>
                                        <p:animScale>
                                          <p:cBhvr>
                                            <p:cTn id="15" dur="2400" fill="hold"/>
                                            <p:tgtEl>
                                              <p:spTgt spid="7"/>
                                            </p:tgtEl>
                                          </p:cBhvr>
                                          <p:by x="95000" y="95000"/>
                                        </p:animScale>
                                      </p:childTnLst>
                                    </p:cTn>
                                  </p:par>
                                  <p:par>
                                    <p:cTn id="16" presetID="63" presetClass="path" presetSubtype="0" decel="100000" fill="hold" nodeType="withEffect">
                                      <p:stCondLst>
                                        <p:cond delay="0"/>
                                      </p:stCondLst>
                                      <p:childTnLst>
                                        <p:animMotion origin="layout" path="M -0.22239 -7.40741E-7 L 4.44523E-17 -7.40741E-7 " pathEditMode="relative" rAng="0" ptsTypes="AA">
                                          <p:cBhvr>
                                            <p:cTn id="17" dur="2800" fill="hold"/>
                                            <p:tgtEl>
                                              <p:spTgt spid="10"/>
                                            </p:tgtEl>
                                            <p:attrNameLst>
                                              <p:attrName>ppt_x</p:attrName>
                                              <p:attrName>ppt_y</p:attrName>
                                            </p:attrNameLst>
                                          </p:cBhvr>
                                          <p:rCtr x="110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Cover2">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5519900"/>
            <a:ext cx="1577338" cy="820447"/>
          </a:xfrm>
          <a:prstGeom prst="rect">
            <a:avLst/>
          </a:prstGeom>
        </p:spPr>
      </p:pic>
    </p:spTree>
    <p:extLst>
      <p:ext uri="{BB962C8B-B14F-4D97-AF65-F5344CB8AC3E}">
        <p14:creationId xmlns:p14="http://schemas.microsoft.com/office/powerpoint/2010/main" val="296633011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Title Only-white">
    <p:spTree>
      <p:nvGrpSpPr>
        <p:cNvPr id="1" name=""/>
        <p:cNvGrpSpPr/>
        <p:nvPr/>
      </p:nvGrpSpPr>
      <p:grpSpPr>
        <a:xfrm>
          <a:off x="0" y="0"/>
          <a:ext cx="0" cy="0"/>
          <a:chOff x="0" y="0"/>
          <a:chExt cx="0" cy="0"/>
        </a:xfrm>
      </p:grpSpPr>
      <p:sp>
        <p:nvSpPr>
          <p:cNvPr id="11" name="Freeform 10"/>
          <p:cNvSpPr/>
          <p:nvPr userDrawn="1"/>
        </p:nvSpPr>
        <p:spPr bwMode="gray">
          <a:xfrm>
            <a:off x="2644140" y="1531422"/>
            <a:ext cx="9547860"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solidFill>
                <a:prstClr val="white"/>
              </a:solidFill>
            </a:endParaRPr>
          </a:p>
        </p:txBody>
      </p:sp>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4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0" rIns="0" bIns="0" rtlCol="0" anchor="t">
            <a:noAutofit/>
          </a:bodyPr>
          <a:lstStyle>
            <a:lvl1pPr>
              <a:defRPr lang="en-GB" sz="3200" dirty="0">
                <a:latin typeface="Ubuntu Light" panose="020B0604030602030204" pitchFamily="34" charset="0"/>
              </a:defRPr>
            </a:lvl1pPr>
          </a:lstStyle>
          <a:p>
            <a:pPr marL="0" lvl="0"/>
            <a:r>
              <a:rPr lang="en-US"/>
              <a:t>Click to edit Master title style</a:t>
            </a:r>
            <a:endParaRPr lang="en-GB"/>
          </a:p>
        </p:txBody>
      </p:sp>
      <p:sp>
        <p:nvSpPr>
          <p:cNvPr id="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1455283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D367-911F-4F10-8DE9-3A7C0CC44ACA}"/>
              </a:ext>
            </a:extLst>
          </p:cNvPr>
          <p:cNvSpPr>
            <a:spLocks noGrp="1"/>
          </p:cNvSpPr>
          <p:nvPr>
            <p:ph type="title"/>
          </p:nvPr>
        </p:nvSpPr>
        <p:spPr/>
        <p:txBody>
          <a:bodyPr vert="horz" lIns="0" tIns="0" rIns="0" bIns="0" rtlCol="0" anchor="t">
            <a:noAutofit/>
          </a:bodyPr>
          <a:lstStyle>
            <a:lvl1pPr>
              <a:defRPr lang="en-GB" sz="3200" dirty="0">
                <a:latin typeface="Ubuntu Light" panose="020B0604030602030204" pitchFamily="34" charset="0"/>
              </a:defRPr>
            </a:lvl1pPr>
          </a:lstStyle>
          <a:p>
            <a:pPr marL="0" lvl="0"/>
            <a:r>
              <a:rPr lang="en-US"/>
              <a:t>Click to edit Master title style</a:t>
            </a:r>
            <a:endParaRPr lang="en-GB"/>
          </a:p>
        </p:txBody>
      </p:sp>
    </p:spTree>
    <p:extLst>
      <p:ext uri="{BB962C8B-B14F-4D97-AF65-F5344CB8AC3E}">
        <p14:creationId xmlns:p14="http://schemas.microsoft.com/office/powerpoint/2010/main" val="354183121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3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3656"/>
            <a:ext cx="9345612" cy="357187"/>
          </a:xfrm>
          <a:prstGeom prst="rect">
            <a:avLst/>
          </a:prstGeom>
        </p:spPr>
        <p:txBody>
          <a:bodyPr vert="horz" lIns="0" tIns="0" rIns="0" bIns="0" rtlCol="0" anchor="t">
            <a:noAutofit/>
          </a:bodyPr>
          <a:lstStyle>
            <a:lvl1pPr>
              <a:defRPr lang="pt-PT" sz="3200" dirty="0">
                <a:latin typeface="Ubuntu Light" panose="020B0604030602030204" pitchFamily="34" charset="0"/>
              </a:defRPr>
            </a:lvl1pPr>
          </a:lstStyle>
          <a:p>
            <a:pPr marL="0" lvl="0"/>
            <a:r>
              <a:rPr lang="en-US"/>
              <a:t>Click to add title</a:t>
            </a:r>
            <a:endParaRPr lang="pt-PT"/>
          </a:p>
        </p:txBody>
      </p:sp>
    </p:spTree>
    <p:extLst>
      <p:ext uri="{BB962C8B-B14F-4D97-AF65-F5344CB8AC3E}">
        <p14:creationId xmlns:p14="http://schemas.microsoft.com/office/powerpoint/2010/main" val="322406985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5">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9881106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p:nvPr>
        </p:nvSpPr>
        <p:spPr>
          <a:xfrm>
            <a:off x="395999" y="396000"/>
            <a:ext cx="11520000" cy="864000"/>
          </a:xfrm>
          <a:prstGeom prst="rect">
            <a:avLst/>
          </a:prstGeom>
        </p:spPr>
        <p:txBody>
          <a:bodyPr/>
          <a:lstStyle>
            <a:lvl1pPr>
              <a:defRPr/>
            </a:lvl1pPr>
          </a:lstStyle>
          <a:p>
            <a:r>
              <a:rPr lang="fr-FR"/>
              <a:t>Modifiez le style du titre</a:t>
            </a:r>
            <a:endParaRPr lang="en-US"/>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p:nvPr>
        </p:nvSpPr>
        <p:spPr>
          <a:xfrm>
            <a:off x="395288" y="1440000"/>
            <a:ext cx="11520000" cy="4932000"/>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893659500"/>
      </p:ext>
    </p:extLst>
  </p:cSld>
  <p:clrMapOvr>
    <a:masterClrMapping/>
  </p:clrMapOvr>
  <p:transition>
    <p:push dir="u"/>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715487"/>
      </p:ext>
    </p:extLst>
  </p:cSld>
  <p:clrMapOvr>
    <a:masterClrMapping/>
  </p:clrMapOvr>
  <p:transition>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a:t>Click to insert section title</a:t>
            </a:r>
            <a:endParaRPr lang="pt-PT"/>
          </a:p>
        </p:txBody>
      </p:sp>
    </p:spTree>
    <p:extLst>
      <p:ext uri="{BB962C8B-B14F-4D97-AF65-F5344CB8AC3E}">
        <p14:creationId xmlns:p14="http://schemas.microsoft.com/office/powerpoint/2010/main" val="2196523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sp>
        <p:nvSpPr>
          <p:cNvPr id="12" name="Freeform 11"/>
          <p:cNvSpPr/>
          <p:nvPr userDrawn="1"/>
        </p:nvSpPr>
        <p:spPr>
          <a:xfrm>
            <a:off x="5837769" y="2731746"/>
            <a:ext cx="6354232" cy="4126254"/>
          </a:xfrm>
          <a:custGeom>
            <a:avLst/>
            <a:gdLst>
              <a:gd name="connsiteX0" fmla="*/ 3218905 w 6354232"/>
              <a:gd name="connsiteY0" fmla="*/ 0 h 4126254"/>
              <a:gd name="connsiteX1" fmla="*/ 6338060 w 6354232"/>
              <a:gd name="connsiteY1" fmla="*/ 0 h 4126254"/>
              <a:gd name="connsiteX2" fmla="*/ 6354232 w 6354232"/>
              <a:gd name="connsiteY2" fmla="*/ 0 h 4126254"/>
              <a:gd name="connsiteX3" fmla="*/ 6354232 w 6354232"/>
              <a:gd name="connsiteY3" fmla="*/ 4126254 h 4126254"/>
              <a:gd name="connsiteX4" fmla="*/ 0 w 6354232"/>
              <a:gd name="connsiteY4" fmla="*/ 4126254 h 4126254"/>
              <a:gd name="connsiteX5" fmla="*/ 18928 w 6354232"/>
              <a:gd name="connsiteY5" fmla="*/ 4013385 h 4126254"/>
              <a:gd name="connsiteX6" fmla="*/ 273133 w 6354232"/>
              <a:gd name="connsiteY6" fmla="*/ 2497612 h 4126254"/>
              <a:gd name="connsiteX7" fmla="*/ 3218905 w 6354232"/>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2" h="4126254">
                <a:moveTo>
                  <a:pt x="3218905" y="0"/>
                </a:moveTo>
                <a:cubicBezTo>
                  <a:pt x="3218905" y="0"/>
                  <a:pt x="3218905" y="0"/>
                  <a:pt x="6338060" y="0"/>
                </a:cubicBezTo>
                <a:lnTo>
                  <a:pt x="6354232" y="0"/>
                </a:lnTo>
                <a:lnTo>
                  <a:pt x="6354232" y="4126254"/>
                </a:lnTo>
                <a:lnTo>
                  <a:pt x="0" y="4126254"/>
                </a:lnTo>
                <a:lnTo>
                  <a:pt x="18928" y="4013385"/>
                </a:lnTo>
                <a:cubicBezTo>
                  <a:pt x="86797" y="3608700"/>
                  <a:pt x="170327" y="3110626"/>
                  <a:pt x="273133" y="2497612"/>
                </a:cubicBezTo>
                <a:cubicBezTo>
                  <a:pt x="509655" y="1050498"/>
                  <a:pt x="1756770" y="0"/>
                  <a:pt x="321890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04CD6-849D-4C73-94D5-FCC4EA77AC7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DC0C95C-1755-47E3-83A7-FB64D4E585B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Tree>
    <p:extLst>
      <p:ext uri="{BB962C8B-B14F-4D97-AF65-F5344CB8AC3E}">
        <p14:creationId xmlns:p14="http://schemas.microsoft.com/office/powerpoint/2010/main" val="3717430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BC3A808F-CFFD-4EC7-882C-35153B88547B}" type="datetimeFigureOut">
              <a:rPr lang="fr-FR" smtClean="0"/>
              <a:t>02/06/2022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F2FBC84-4E9B-4F48-ADFB-A31D5EE6A25A}" type="slidenum">
              <a:rPr lang="fr-FR" smtClean="0"/>
              <a:t>‹N°›</a:t>
            </a:fld>
            <a:endParaRPr lang="fr-FR"/>
          </a:p>
        </p:txBody>
      </p:sp>
    </p:spTree>
    <p:extLst>
      <p:ext uri="{BB962C8B-B14F-4D97-AF65-F5344CB8AC3E}">
        <p14:creationId xmlns:p14="http://schemas.microsoft.com/office/powerpoint/2010/main" val="3400180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C3A808F-CFFD-4EC7-882C-35153B88547B}" type="datetimeFigureOut">
              <a:rPr lang="fr-FR" smtClean="0"/>
              <a:t>02/06/2022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F2FBC84-4E9B-4F48-ADFB-A31D5EE6A25A}" type="slidenum">
              <a:rPr lang="fr-FR" smtClean="0"/>
              <a:t>‹N°›</a:t>
            </a:fld>
            <a:endParaRPr lang="fr-FR"/>
          </a:p>
        </p:txBody>
      </p:sp>
    </p:spTree>
    <p:extLst>
      <p:ext uri="{BB962C8B-B14F-4D97-AF65-F5344CB8AC3E}">
        <p14:creationId xmlns:p14="http://schemas.microsoft.com/office/powerpoint/2010/main" val="31567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insert title</a:t>
            </a:r>
            <a:endParaRPr lang="pt-PT"/>
          </a:p>
        </p:txBody>
      </p:sp>
    </p:spTree>
    <p:extLst>
      <p:ext uri="{BB962C8B-B14F-4D97-AF65-F5344CB8AC3E}">
        <p14:creationId xmlns:p14="http://schemas.microsoft.com/office/powerpoint/2010/main" val="37563513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BC3A808F-CFFD-4EC7-882C-35153B88547B}" type="datetimeFigureOut">
              <a:rPr lang="fr-FR" smtClean="0"/>
              <a:t>02/06/2022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F2FBC84-4E9B-4F48-ADFB-A31D5EE6A25A}" type="slidenum">
              <a:rPr lang="fr-FR" smtClean="0"/>
              <a:t>‹N°›</a:t>
            </a:fld>
            <a:endParaRPr lang="fr-FR"/>
          </a:p>
        </p:txBody>
      </p:sp>
    </p:spTree>
    <p:extLst>
      <p:ext uri="{BB962C8B-B14F-4D97-AF65-F5344CB8AC3E}">
        <p14:creationId xmlns:p14="http://schemas.microsoft.com/office/powerpoint/2010/main" val="1331819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BC3A808F-CFFD-4EC7-882C-35153B88547B}" type="datetimeFigureOut">
              <a:rPr lang="fr-FR" smtClean="0"/>
              <a:t>02/06/2022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F2FBC84-4E9B-4F48-ADFB-A31D5EE6A25A}" type="slidenum">
              <a:rPr lang="fr-FR" smtClean="0"/>
              <a:t>‹N°›</a:t>
            </a:fld>
            <a:endParaRPr lang="fr-FR"/>
          </a:p>
        </p:txBody>
      </p:sp>
    </p:spTree>
    <p:extLst>
      <p:ext uri="{BB962C8B-B14F-4D97-AF65-F5344CB8AC3E}">
        <p14:creationId xmlns:p14="http://schemas.microsoft.com/office/powerpoint/2010/main" val="3970660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BC3A808F-CFFD-4EC7-882C-35153B88547B}" type="datetimeFigureOut">
              <a:rPr lang="fr-FR" smtClean="0"/>
              <a:t>02/06/2022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F2FBC84-4E9B-4F48-ADFB-A31D5EE6A25A}" type="slidenum">
              <a:rPr lang="fr-FR" smtClean="0"/>
              <a:t>‹N°›</a:t>
            </a:fld>
            <a:endParaRPr lang="fr-FR"/>
          </a:p>
        </p:txBody>
      </p:sp>
    </p:spTree>
    <p:extLst>
      <p:ext uri="{BB962C8B-B14F-4D97-AF65-F5344CB8AC3E}">
        <p14:creationId xmlns:p14="http://schemas.microsoft.com/office/powerpoint/2010/main" val="970860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C3A808F-CFFD-4EC7-882C-35153B88547B}" type="datetimeFigureOut">
              <a:rPr lang="fr-FR" smtClean="0"/>
              <a:t>02/06/2022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F2FBC84-4E9B-4F48-ADFB-A31D5EE6A25A}" type="slidenum">
              <a:rPr lang="fr-FR" smtClean="0"/>
              <a:t>‹N°›</a:t>
            </a:fld>
            <a:endParaRPr lang="fr-FR"/>
          </a:p>
        </p:txBody>
      </p:sp>
    </p:spTree>
    <p:extLst>
      <p:ext uri="{BB962C8B-B14F-4D97-AF65-F5344CB8AC3E}">
        <p14:creationId xmlns:p14="http://schemas.microsoft.com/office/powerpoint/2010/main" val="3743446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C3A808F-CFFD-4EC7-882C-35153B88547B}" type="datetimeFigureOut">
              <a:rPr lang="fr-FR" smtClean="0"/>
              <a:t>02/06/2022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F2FBC84-4E9B-4F48-ADFB-A31D5EE6A25A}" type="slidenum">
              <a:rPr lang="fr-FR" smtClean="0"/>
              <a:t>‹N°›</a:t>
            </a:fld>
            <a:endParaRPr lang="fr-FR"/>
          </a:p>
        </p:txBody>
      </p:sp>
    </p:spTree>
    <p:extLst>
      <p:ext uri="{BB962C8B-B14F-4D97-AF65-F5344CB8AC3E}">
        <p14:creationId xmlns:p14="http://schemas.microsoft.com/office/powerpoint/2010/main" val="646161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BC3A808F-CFFD-4EC7-882C-35153B88547B}" type="datetimeFigureOut">
              <a:rPr lang="fr-FR" smtClean="0"/>
              <a:t>02/06/2022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F2FBC84-4E9B-4F48-ADFB-A31D5EE6A25A}" type="slidenum">
              <a:rPr lang="fr-FR" smtClean="0"/>
              <a:t>‹N°›</a:t>
            </a:fld>
            <a:endParaRPr lang="fr-FR"/>
          </a:p>
        </p:txBody>
      </p:sp>
    </p:spTree>
    <p:extLst>
      <p:ext uri="{BB962C8B-B14F-4D97-AF65-F5344CB8AC3E}">
        <p14:creationId xmlns:p14="http://schemas.microsoft.com/office/powerpoint/2010/main" val="36470110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BC3A808F-CFFD-4EC7-882C-35153B88547B}" type="datetimeFigureOut">
              <a:rPr lang="fr-FR" smtClean="0"/>
              <a:t>02/06/2022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F2FBC84-4E9B-4F48-ADFB-A31D5EE6A25A}" type="slidenum">
              <a:rPr lang="fr-FR" smtClean="0"/>
              <a:t>‹N°›</a:t>
            </a:fld>
            <a:endParaRPr lang="fr-FR"/>
          </a:p>
        </p:txBody>
      </p:sp>
    </p:spTree>
    <p:extLst>
      <p:ext uri="{BB962C8B-B14F-4D97-AF65-F5344CB8AC3E}">
        <p14:creationId xmlns:p14="http://schemas.microsoft.com/office/powerpoint/2010/main" val="28019397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C3A808F-CFFD-4EC7-882C-35153B88547B}" type="datetimeFigureOut">
              <a:rPr lang="fr-FR" smtClean="0"/>
              <a:t>02/06/2022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F2FBC84-4E9B-4F48-ADFB-A31D5EE6A25A}" type="slidenum">
              <a:rPr lang="fr-FR" smtClean="0"/>
              <a:t>‹N°›</a:t>
            </a:fld>
            <a:endParaRPr lang="fr-FR"/>
          </a:p>
        </p:txBody>
      </p:sp>
    </p:spTree>
    <p:extLst>
      <p:ext uri="{BB962C8B-B14F-4D97-AF65-F5344CB8AC3E}">
        <p14:creationId xmlns:p14="http://schemas.microsoft.com/office/powerpoint/2010/main" val="21160935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C3A808F-CFFD-4EC7-882C-35153B88547B}" type="datetimeFigureOut">
              <a:rPr lang="fr-FR" smtClean="0"/>
              <a:t>02/06/2022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F2FBC84-4E9B-4F48-ADFB-A31D5EE6A25A}" type="slidenum">
              <a:rPr lang="fr-FR" smtClean="0"/>
              <a:t>‹N°›</a:t>
            </a:fld>
            <a:endParaRPr lang="fr-FR"/>
          </a:p>
        </p:txBody>
      </p:sp>
    </p:spTree>
    <p:extLst>
      <p:ext uri="{BB962C8B-B14F-4D97-AF65-F5344CB8AC3E}">
        <p14:creationId xmlns:p14="http://schemas.microsoft.com/office/powerpoint/2010/main" val="2168044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5039198"/>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026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3963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07987" y="1423337"/>
            <a:ext cx="3584661"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0714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buClr>
                <a:schemeClr val="accent4"/>
              </a:buClr>
              <a:defRPr sz="1200">
                <a:solidFill>
                  <a:schemeClr val="tx1"/>
                </a:solidFill>
              </a:defRPr>
            </a:lvl3pPr>
            <a:lvl4pPr marL="509588" indent="-161925">
              <a:lnSpc>
                <a:spcPts val="1200"/>
              </a:lnSpc>
              <a:buClr>
                <a:schemeClr val="accent2"/>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insert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5"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1267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07987" y="1423337"/>
            <a:ext cx="3584661"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buClr>
                <a:schemeClr val="accent4"/>
              </a:buClr>
              <a:defRPr sz="1200">
                <a:solidFill>
                  <a:schemeClr val="tx1"/>
                </a:solidFill>
              </a:defRPr>
            </a:lvl3pPr>
            <a:lvl4pPr marL="509588" indent="-161925">
              <a:lnSpc>
                <a:spcPts val="1200"/>
              </a:lnSpc>
              <a:buClr>
                <a:schemeClr val="accent2"/>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cxnSp>
        <p:nvCxnSpPr>
          <p:cNvPr id="2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31"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32"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797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sp>
        <p:nvSpPr>
          <p:cNvPr id="28" name="Freeform 27"/>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40798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40798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49520" y="1654230"/>
            <a:ext cx="7363358" cy="4787097"/>
          </a:xfrm>
          <a:prstGeom prst="rect">
            <a:avLst/>
          </a:prstGeom>
        </p:spPr>
      </p:pic>
    </p:spTree>
    <p:extLst>
      <p:ext uri="{BB962C8B-B14F-4D97-AF65-F5344CB8AC3E}">
        <p14:creationId xmlns:p14="http://schemas.microsoft.com/office/powerpoint/2010/main" val="399690321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grpSp>
        <p:nvGrpSpPr>
          <p:cNvPr id="31" name="Group 30"/>
          <p:cNvGrpSpPr/>
          <p:nvPr userDrawn="1"/>
        </p:nvGrpSpPr>
        <p:grpSpPr>
          <a:xfrm>
            <a:off x="407988" y="2118167"/>
            <a:ext cx="11376025" cy="2683397"/>
            <a:chOff x="407988" y="3962400"/>
            <a:chExt cx="11124255" cy="2286000"/>
          </a:xfrm>
          <a:solidFill>
            <a:schemeClr val="bg2"/>
          </a:solidFill>
        </p:grpSpPr>
        <p:sp>
          <p:nvSpPr>
            <p:cNvPr id="32" name="Rectangle 31"/>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33" name="Rectangle 32"/>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34" name="Rectangle 33"/>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grpSp>
      <p:grpSp>
        <p:nvGrpSpPr>
          <p:cNvPr id="40" name="Group 39"/>
          <p:cNvGrpSpPr/>
          <p:nvPr userDrawn="1"/>
        </p:nvGrpSpPr>
        <p:grpSpPr>
          <a:xfrm>
            <a:off x="407988" y="4379090"/>
            <a:ext cx="11376025" cy="1963838"/>
            <a:chOff x="407988" y="3962400"/>
            <a:chExt cx="11124255" cy="2286000"/>
          </a:xfrm>
        </p:grpSpPr>
        <p:sp>
          <p:nvSpPr>
            <p:cNvPr id="41" name="Rectangle 40"/>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42" name="Rectangle 41"/>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43" name="Rectangle 42"/>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grpSp>
      <p:grpSp>
        <p:nvGrpSpPr>
          <p:cNvPr id="44" name="Group 43"/>
          <p:cNvGrpSpPr/>
          <p:nvPr userDrawn="1"/>
        </p:nvGrpSpPr>
        <p:grpSpPr>
          <a:xfrm>
            <a:off x="8373319" y="3927105"/>
            <a:ext cx="1060048" cy="656220"/>
            <a:chOff x="402908" y="4604216"/>
            <a:chExt cx="920734" cy="569978"/>
          </a:xfrm>
        </p:grpSpPr>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46" name="TextBox 45"/>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03</a:t>
              </a:r>
            </a:p>
          </p:txBody>
        </p:sp>
      </p:grpSp>
      <p:grpSp>
        <p:nvGrpSpPr>
          <p:cNvPr id="47" name="Group 46"/>
          <p:cNvGrpSpPr/>
          <p:nvPr userDrawn="1"/>
        </p:nvGrpSpPr>
        <p:grpSpPr>
          <a:xfrm>
            <a:off x="4391628" y="3927105"/>
            <a:ext cx="1060048" cy="656220"/>
            <a:chOff x="402908" y="4604216"/>
            <a:chExt cx="920734" cy="569978"/>
          </a:xfrm>
        </p:grpSpPr>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3" name="TextBox 52"/>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02</a:t>
              </a:r>
            </a:p>
          </p:txBody>
        </p:sp>
      </p:grpSp>
      <p:grpSp>
        <p:nvGrpSpPr>
          <p:cNvPr id="54" name="Group 53"/>
          <p:cNvGrpSpPr/>
          <p:nvPr userDrawn="1"/>
        </p:nvGrpSpPr>
        <p:grpSpPr>
          <a:xfrm>
            <a:off x="617317" y="3927105"/>
            <a:ext cx="1060048" cy="656220"/>
            <a:chOff x="402908" y="4604216"/>
            <a:chExt cx="920734" cy="569978"/>
          </a:xfrm>
        </p:grpSpPr>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6" name="TextBox 55"/>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01</a:t>
              </a:r>
            </a:p>
          </p:txBody>
        </p:sp>
      </p:grpSp>
      <p:pic>
        <p:nvPicPr>
          <p:cNvPr id="57" name="Picture 5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7741" y="1862571"/>
            <a:ext cx="3193059" cy="1978701"/>
          </a:xfrm>
          <a:prstGeom prst="rect">
            <a:avLst/>
          </a:prstGeom>
        </p:spPr>
      </p:pic>
      <p:pic>
        <p:nvPicPr>
          <p:cNvPr id="58" name="Picture 5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1384726" y="1360456"/>
            <a:ext cx="1694139" cy="1933432"/>
          </a:xfrm>
          <a:prstGeom prst="rect">
            <a:avLst/>
          </a:prstGeom>
        </p:spPr>
      </p:pic>
      <p:pic>
        <p:nvPicPr>
          <p:cNvPr id="59" name="Picture 5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28541" y="1862571"/>
            <a:ext cx="3193059" cy="1978701"/>
          </a:xfrm>
          <a:prstGeom prst="rect">
            <a:avLst/>
          </a:prstGeom>
        </p:spPr>
      </p:pic>
      <p:pic>
        <p:nvPicPr>
          <p:cNvPr id="60" name="Picture 5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56701" y="1395468"/>
            <a:ext cx="2168659" cy="2008131"/>
          </a:xfrm>
          <a:prstGeom prst="rect">
            <a:avLst/>
          </a:prstGeom>
        </p:spPr>
      </p:pic>
      <p:pic>
        <p:nvPicPr>
          <p:cNvPr id="61" name="Picture 6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8381" y="1862571"/>
            <a:ext cx="3193059" cy="1978701"/>
          </a:xfrm>
          <a:prstGeom prst="rect">
            <a:avLst/>
          </a:prstGeom>
        </p:spPr>
      </p:pic>
      <p:pic>
        <p:nvPicPr>
          <p:cNvPr id="62" name="Picture 6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76360" y="1578863"/>
            <a:ext cx="1996972" cy="1727697"/>
          </a:xfrm>
          <a:prstGeom prst="rect">
            <a:avLst/>
          </a:prstGeom>
        </p:spPr>
      </p:pic>
      <p:sp>
        <p:nvSpPr>
          <p:cNvPr id="3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54843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3990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2598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6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68" name="Rectangle 27">
            <a:hlinkClick r:id="rId7"/>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69" name="Rectangle 27">
            <a:hlinkClick r:id="rId7"/>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70"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7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04936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ext with Shapes - Layout1">
    <p:bg>
      <p:bgRef idx="1001">
        <a:schemeClr val="bg1"/>
      </p:bgRef>
    </p:bg>
    <p:spTree>
      <p:nvGrpSpPr>
        <p:cNvPr id="1" name=""/>
        <p:cNvGrpSpPr/>
        <p:nvPr/>
      </p:nvGrpSpPr>
      <p:grpSpPr>
        <a:xfrm>
          <a:off x="0" y="0"/>
          <a:ext cx="0" cy="0"/>
          <a:chOff x="0" y="0"/>
          <a:chExt cx="0" cy="0"/>
        </a:xfrm>
      </p:grpSpPr>
      <p:sp>
        <p:nvSpPr>
          <p:cNvPr id="39" name="Freeform 10"/>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50" name="Picture 4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6240463" y="1412874"/>
            <a:ext cx="5543549" cy="504016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47978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ext with Shapes - Layout1">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886200"/>
            <a:ext cx="9319260" cy="2576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25" name="Freeform 24"/>
          <p:cNvSpPr/>
          <p:nvPr userDrawn="1"/>
        </p:nvSpPr>
        <p:spPr>
          <a:xfrm>
            <a:off x="5120014" y="1680518"/>
            <a:ext cx="7071986" cy="5177482"/>
          </a:xfrm>
          <a:custGeom>
            <a:avLst/>
            <a:gdLst>
              <a:gd name="connsiteX0" fmla="*/ 7071986 w 7071986"/>
              <a:gd name="connsiteY0" fmla="*/ 0 h 5177482"/>
              <a:gd name="connsiteX1" fmla="*/ 7071986 w 7071986"/>
              <a:gd name="connsiteY1" fmla="*/ 5177482 h 5177482"/>
              <a:gd name="connsiteX2" fmla="*/ 418101 w 7071986"/>
              <a:gd name="connsiteY2" fmla="*/ 5177482 h 5177482"/>
              <a:gd name="connsiteX3" fmla="*/ 364654 w 7071986"/>
              <a:gd name="connsiteY3" fmla="*/ 4968325 h 5177482"/>
              <a:gd name="connsiteX4" fmla="*/ 0 w 7071986"/>
              <a:gd name="connsiteY4" fmla="*/ 3541321 h 5177482"/>
              <a:gd name="connsiteX5" fmla="*/ 3728314 w 7071986"/>
              <a:gd name="connsiteY5" fmla="*/ 1575222 h 5177482"/>
              <a:gd name="connsiteX6" fmla="*/ 7065199 w 7071986"/>
              <a:gd name="connsiteY6" fmla="*/ 3119 h 5177482"/>
              <a:gd name="connsiteX7" fmla="*/ 7071986 w 7071986"/>
              <a:gd name="connsiteY7" fmla="*/ 0 h 517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1986" h="5177482">
                <a:moveTo>
                  <a:pt x="7071986" y="0"/>
                </a:moveTo>
                <a:lnTo>
                  <a:pt x="7071986" y="5177482"/>
                </a:lnTo>
                <a:lnTo>
                  <a:pt x="418101" y="5177482"/>
                </a:lnTo>
                <a:lnTo>
                  <a:pt x="364654" y="4968325"/>
                </a:lnTo>
                <a:cubicBezTo>
                  <a:pt x="0" y="3541321"/>
                  <a:pt x="0" y="3541321"/>
                  <a:pt x="0" y="3541321"/>
                </a:cubicBezTo>
                <a:cubicBezTo>
                  <a:pt x="1109586" y="2904634"/>
                  <a:pt x="2352357" y="2249268"/>
                  <a:pt x="3728314" y="1575222"/>
                </a:cubicBezTo>
                <a:cubicBezTo>
                  <a:pt x="4522805" y="1180753"/>
                  <a:pt x="6066379" y="462615"/>
                  <a:pt x="7065199" y="3119"/>
                </a:cubicBezTo>
                <a:lnTo>
                  <a:pt x="70719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grpSp>
        <p:nvGrpSpPr>
          <p:cNvPr id="10" name="Group 9"/>
          <p:cNvGrpSpPr/>
          <p:nvPr userDrawn="1"/>
        </p:nvGrpSpPr>
        <p:grpSpPr>
          <a:xfrm>
            <a:off x="5856419" y="1375746"/>
            <a:ext cx="5927594" cy="4974907"/>
            <a:chOff x="5532556" y="1291077"/>
            <a:chExt cx="5927594" cy="4974907"/>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2556" y="1291077"/>
              <a:ext cx="5927594" cy="4974907"/>
            </a:xfrm>
            <a:prstGeom prst="rect">
              <a:avLst/>
            </a:prstGeom>
          </p:spPr>
        </p:pic>
        <p:sp>
          <p:nvSpPr>
            <p:cNvPr id="12" name="Rectangle 11"/>
            <p:cNvSpPr/>
            <p:nvPr/>
          </p:nvSpPr>
          <p:spPr>
            <a:xfrm>
              <a:off x="6217920" y="5250181"/>
              <a:ext cx="1219200" cy="461665"/>
            </a:xfrm>
            <a:prstGeom prst="rect">
              <a:avLst/>
            </a:prstGeom>
          </p:spPr>
          <p:txBody>
            <a:bodyPr wrap="square" lIns="0" tIns="0" rIns="0" bIns="91440">
              <a:spAutoFit/>
            </a:bodyPr>
            <a:lstStyle/>
            <a:p>
              <a:pPr algn="ctr"/>
              <a:r>
                <a:rPr lang="en-US" sz="2400" b="1">
                  <a:solidFill>
                    <a:srgbClr val="0070AD"/>
                  </a:solidFill>
                </a:rPr>
                <a:t>10%</a:t>
              </a:r>
            </a:p>
          </p:txBody>
        </p:sp>
        <p:sp>
          <p:nvSpPr>
            <p:cNvPr id="14" name="Rectangle 13"/>
            <p:cNvSpPr/>
            <p:nvPr/>
          </p:nvSpPr>
          <p:spPr>
            <a:xfrm>
              <a:off x="7139940" y="4488181"/>
              <a:ext cx="1219200" cy="461665"/>
            </a:xfrm>
            <a:prstGeom prst="rect">
              <a:avLst/>
            </a:prstGeom>
          </p:spPr>
          <p:txBody>
            <a:bodyPr wrap="square" lIns="0" tIns="0" rIns="0" bIns="91440">
              <a:spAutoFit/>
            </a:bodyPr>
            <a:lstStyle/>
            <a:p>
              <a:pPr algn="ctr"/>
              <a:r>
                <a:rPr lang="en-US" sz="2400" b="1">
                  <a:solidFill>
                    <a:srgbClr val="0070AD"/>
                  </a:solidFill>
                </a:rPr>
                <a:t>20%</a:t>
              </a:r>
            </a:p>
          </p:txBody>
        </p:sp>
        <p:sp>
          <p:nvSpPr>
            <p:cNvPr id="15" name="Rectangle 14"/>
            <p:cNvSpPr/>
            <p:nvPr/>
          </p:nvSpPr>
          <p:spPr>
            <a:xfrm>
              <a:off x="8100060" y="3756661"/>
              <a:ext cx="1219200" cy="461665"/>
            </a:xfrm>
            <a:prstGeom prst="rect">
              <a:avLst/>
            </a:prstGeom>
          </p:spPr>
          <p:txBody>
            <a:bodyPr wrap="square" lIns="0" tIns="0" rIns="0" bIns="91440">
              <a:spAutoFit/>
            </a:bodyPr>
            <a:lstStyle/>
            <a:p>
              <a:pPr algn="ctr"/>
              <a:r>
                <a:rPr lang="en-US" sz="2400" b="1">
                  <a:solidFill>
                    <a:srgbClr val="0070AD"/>
                  </a:solidFill>
                </a:rPr>
                <a:t>30%</a:t>
              </a:r>
            </a:p>
          </p:txBody>
        </p:sp>
      </p:gr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4083602"/>
            <a:ext cx="4591062" cy="2170410"/>
          </a:xfrm>
          <a:prstGeom prst="rect">
            <a:avLst/>
          </a:prstGeom>
        </p:spPr>
        <p:txBody>
          <a:bodyPr anchor="t" anchorCtr="0">
            <a:no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2"/>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7"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8"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7210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ext with Shapes - Layout1">
    <p:bg>
      <p:bgRef idx="1001">
        <a:schemeClr val="bg1"/>
      </p:bgRef>
    </p:bg>
    <p:spTree>
      <p:nvGrpSpPr>
        <p:cNvPr id="1" name=""/>
        <p:cNvGrpSpPr/>
        <p:nvPr/>
      </p:nvGrpSpPr>
      <p:grpSpPr>
        <a:xfrm>
          <a:off x="0" y="0"/>
          <a:ext cx="0" cy="0"/>
          <a:chOff x="0" y="0"/>
          <a:chExt cx="0" cy="0"/>
        </a:xfrm>
      </p:grpSpPr>
      <p:sp>
        <p:nvSpPr>
          <p:cNvPr id="21" name="Freeform 20"/>
          <p:cNvSpPr/>
          <p:nvPr userDrawn="1"/>
        </p:nvSpPr>
        <p:spPr>
          <a:xfrm>
            <a:off x="-19436" y="0"/>
            <a:ext cx="8471853" cy="6858000"/>
          </a:xfrm>
          <a:custGeom>
            <a:avLst/>
            <a:gdLst>
              <a:gd name="connsiteX0" fmla="*/ 0 w 8471853"/>
              <a:gd name="connsiteY0" fmla="*/ 0 h 6858000"/>
              <a:gd name="connsiteX1" fmla="*/ 4495269 w 8471853"/>
              <a:gd name="connsiteY1" fmla="*/ 851475 h 6858000"/>
              <a:gd name="connsiteX2" fmla="*/ 8471853 w 8471853"/>
              <a:gd name="connsiteY2" fmla="*/ 1803973 h 6858000"/>
              <a:gd name="connsiteX3" fmla="*/ 8471853 w 8471853"/>
              <a:gd name="connsiteY3" fmla="*/ 6626401 h 6858000"/>
              <a:gd name="connsiteX4" fmla="*/ 8471853 w 8471853"/>
              <a:gd name="connsiteY4" fmla="*/ 6858000 h 6858000"/>
              <a:gd name="connsiteX5" fmla="*/ 0 w 8471853"/>
              <a:gd name="connsiteY5" fmla="*/ 6858000 h 6858000"/>
              <a:gd name="connsiteX6" fmla="*/ 0 w 8471853"/>
              <a:gd name="connsiteY6" fmla="*/ 6823731 h 6858000"/>
              <a:gd name="connsiteX7" fmla="*/ 0 w 847185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1853" h="6858000">
                <a:moveTo>
                  <a:pt x="0" y="0"/>
                </a:moveTo>
                <a:cubicBezTo>
                  <a:pt x="115264" y="14432"/>
                  <a:pt x="3212965" y="577272"/>
                  <a:pt x="4495269" y="851475"/>
                </a:cubicBezTo>
                <a:cubicBezTo>
                  <a:pt x="5950468" y="1154543"/>
                  <a:pt x="7275996" y="1472042"/>
                  <a:pt x="8471853" y="1803973"/>
                </a:cubicBezTo>
                <a:cubicBezTo>
                  <a:pt x="8471853" y="1803973"/>
                  <a:pt x="8471853" y="1803973"/>
                  <a:pt x="8471853" y="6626401"/>
                </a:cubicBezTo>
                <a:lnTo>
                  <a:pt x="8471853" y="6858000"/>
                </a:lnTo>
                <a:lnTo>
                  <a:pt x="0" y="6858000"/>
                </a:lnTo>
                <a:lnTo>
                  <a:pt x="0" y="6823731"/>
                </a:lnTo>
                <a:cubicBezTo>
                  <a:pt x="0" y="5587721"/>
                  <a:pt x="0" y="350602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242" y="2946400"/>
            <a:ext cx="3512278" cy="315396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933768"/>
            <a:ext cx="9864476" cy="47910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3"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524000"/>
            <a:ext cx="5701406"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9829800" y="1830614"/>
            <a:ext cx="1954212" cy="243658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9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9800" y="5899190"/>
            <a:ext cx="1954212" cy="55399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1">
                <a:solidFill>
                  <a:schemeClr val="accent4"/>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Presentation Title</a:t>
            </a:r>
          </a:p>
        </p:txBody>
      </p:sp>
      <p:sp>
        <p:nvSpPr>
          <p:cNvPr id="26"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2018 </a:t>
            </a:r>
            <a:r>
              <a:rPr lang="en-US" sz="800" err="1">
                <a:solidFill>
                  <a:prstClr val="white"/>
                </a:solidFill>
                <a:cs typeface="Arial" panose="020B0604020202020204" pitchFamily="34" charset="0"/>
              </a:rPr>
              <a:t>Sogeti</a:t>
            </a:r>
            <a:r>
              <a:rPr lang="en-US" sz="800">
                <a:solidFill>
                  <a:prstClr val="white"/>
                </a:solidFill>
                <a:cs typeface="Arial" panose="020B0604020202020204" pitchFamily="34" charset="0"/>
              </a:rPr>
              <a:t>. All rights reserved.</a:t>
            </a: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194691"/>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Text with Shapes - Layout1">
    <p:bg>
      <p:bgRef idx="1001">
        <a:schemeClr val="bg1"/>
      </p:bgRef>
    </p:bg>
    <p:spTree>
      <p:nvGrpSpPr>
        <p:cNvPr id="1" name=""/>
        <p:cNvGrpSpPr/>
        <p:nvPr/>
      </p:nvGrpSpPr>
      <p:grpSpPr>
        <a:xfrm>
          <a:off x="0" y="0"/>
          <a:ext cx="0" cy="0"/>
          <a:chOff x="0" y="0"/>
          <a:chExt cx="0" cy="0"/>
        </a:xfrm>
      </p:grpSpPr>
      <p:sp>
        <p:nvSpPr>
          <p:cNvPr id="33" name="Freeform 32"/>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17" name="Picture 16"/>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19" name="Group 18"/>
          <p:cNvGrpSpPr/>
          <p:nvPr userDrawn="1"/>
        </p:nvGrpSpPr>
        <p:grpSpPr>
          <a:xfrm>
            <a:off x="5404518" y="3855720"/>
            <a:ext cx="737292" cy="517956"/>
            <a:chOff x="4724400" y="3918586"/>
            <a:chExt cx="861243" cy="605034"/>
          </a:xfrm>
        </p:grpSpPr>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1" name="TextBox 20"/>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01</a:t>
              </a:r>
            </a:p>
          </p:txBody>
        </p:sp>
      </p:grpSp>
      <p:grpSp>
        <p:nvGrpSpPr>
          <p:cNvPr id="22" name="Group 21"/>
          <p:cNvGrpSpPr/>
          <p:nvPr userDrawn="1"/>
        </p:nvGrpSpPr>
        <p:grpSpPr>
          <a:xfrm>
            <a:off x="7192678" y="3855720"/>
            <a:ext cx="737292" cy="517956"/>
            <a:chOff x="4724400" y="3918586"/>
            <a:chExt cx="861243" cy="605034"/>
          </a:xfrm>
        </p:grpSpPr>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4" name="TextBox 23"/>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02</a:t>
              </a:r>
            </a:p>
          </p:txBody>
        </p:sp>
      </p:grpSp>
      <p:grpSp>
        <p:nvGrpSpPr>
          <p:cNvPr id="25" name="Group 24"/>
          <p:cNvGrpSpPr/>
          <p:nvPr userDrawn="1"/>
        </p:nvGrpSpPr>
        <p:grpSpPr>
          <a:xfrm>
            <a:off x="9011318" y="3855720"/>
            <a:ext cx="737292" cy="517956"/>
            <a:chOff x="4724400" y="3918586"/>
            <a:chExt cx="861243" cy="605034"/>
          </a:xfrm>
        </p:grpSpPr>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7" name="TextBox 26"/>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03</a:t>
              </a:r>
            </a:p>
          </p:txBody>
        </p:sp>
      </p:grpSp>
      <p:grpSp>
        <p:nvGrpSpPr>
          <p:cNvPr id="28" name="Group 27"/>
          <p:cNvGrpSpPr/>
          <p:nvPr userDrawn="1"/>
        </p:nvGrpSpPr>
        <p:grpSpPr>
          <a:xfrm>
            <a:off x="10657238" y="3855720"/>
            <a:ext cx="737292" cy="517956"/>
            <a:chOff x="4724400" y="3918586"/>
            <a:chExt cx="861243" cy="605034"/>
          </a:xfrm>
        </p:grpSpPr>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0" name="TextBox 29"/>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04</a:t>
              </a:r>
            </a:p>
          </p:txBody>
        </p:sp>
      </p:grpSp>
      <p:sp>
        <p:nvSpPr>
          <p:cNvPr id="3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4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1" name="Rectangle 27">
            <a:hlinkClick r:id="rId7"/>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42" name="Rectangle 27">
            <a:hlinkClick r:id="rId7"/>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43"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4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24584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ext with Shapes - Layout1">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0462" y="1423036"/>
            <a:ext cx="5951537" cy="4183090"/>
          </a:xfrm>
          <a:prstGeom prst="rect">
            <a:avLst/>
          </a:prstGeom>
        </p:spPr>
      </p:pic>
      <p:sp>
        <p:nvSpPr>
          <p:cNvPr id="17" name="Freeform 16"/>
          <p:cNvSpPr>
            <a:spLocks/>
          </p:cNvSpPr>
          <p:nvPr/>
        </p:nvSpPr>
        <p:spPr bwMode="auto">
          <a:xfrm rot="10800000" flipH="1">
            <a:off x="6240462" y="4064176"/>
            <a:ext cx="5951537" cy="2793824"/>
          </a:xfrm>
          <a:custGeom>
            <a:avLst/>
            <a:gdLst>
              <a:gd name="connsiteX0" fmla="*/ 5951537 w 5951537"/>
              <a:gd name="connsiteY0" fmla="*/ 2793824 h 2793824"/>
              <a:gd name="connsiteX1" fmla="*/ 5951537 w 5951537"/>
              <a:gd name="connsiteY1" fmla="*/ 372819 h 2793824"/>
              <a:gd name="connsiteX2" fmla="*/ 5951537 w 5951537"/>
              <a:gd name="connsiteY2" fmla="*/ 0 h 2793824"/>
              <a:gd name="connsiteX3" fmla="*/ 0 w 5951537"/>
              <a:gd name="connsiteY3" fmla="*/ 0 h 2793824"/>
              <a:gd name="connsiteX4" fmla="*/ 0 w 5951537"/>
              <a:gd name="connsiteY4" fmla="*/ 171206 h 2793824"/>
              <a:gd name="connsiteX5" fmla="*/ 0 w 5951537"/>
              <a:gd name="connsiteY5" fmla="*/ 1526520 h 2793824"/>
              <a:gd name="connsiteX6" fmla="*/ 2793578 w 5951537"/>
              <a:gd name="connsiteY6" fmla="*/ 2195656 h 2793824"/>
              <a:gd name="connsiteX7" fmla="*/ 5951537 w 5951537"/>
              <a:gd name="connsiteY7" fmla="*/ 2793824 h 279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1537" h="2793824">
                <a:moveTo>
                  <a:pt x="5951537" y="2793824"/>
                </a:moveTo>
                <a:cubicBezTo>
                  <a:pt x="5951537" y="1846515"/>
                  <a:pt x="5951537" y="1047222"/>
                  <a:pt x="5951537" y="372819"/>
                </a:cubicBezTo>
                <a:lnTo>
                  <a:pt x="5951537" y="0"/>
                </a:lnTo>
                <a:lnTo>
                  <a:pt x="0" y="0"/>
                </a:lnTo>
                <a:lnTo>
                  <a:pt x="0" y="171206"/>
                </a:lnTo>
                <a:cubicBezTo>
                  <a:pt x="0" y="1526520"/>
                  <a:pt x="0" y="1526520"/>
                  <a:pt x="0" y="1526520"/>
                </a:cubicBezTo>
                <a:cubicBezTo>
                  <a:pt x="840098" y="1759704"/>
                  <a:pt x="1771291" y="1982749"/>
                  <a:pt x="2793578" y="2195656"/>
                </a:cubicBezTo>
                <a:cubicBezTo>
                  <a:pt x="3694406" y="2388286"/>
                  <a:pt x="5870564" y="2783685"/>
                  <a:pt x="5951537" y="279382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userDrawn="1">
            <p:ph type="body" sz="quarter" idx="10" hasCustomPrompt="1"/>
          </p:nvPr>
        </p:nvSpPr>
        <p:spPr>
          <a:xfrm>
            <a:off x="407987" y="1413990"/>
            <a:ext cx="5543551"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48349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ext with Shapes - Layout1">
    <p:bg>
      <p:bgRef idx="1001">
        <a:schemeClr val="bg1"/>
      </p:bgRef>
    </p:bg>
    <p:spTree>
      <p:nvGrpSpPr>
        <p:cNvPr id="1" name=""/>
        <p:cNvGrpSpPr/>
        <p:nvPr/>
      </p:nvGrpSpPr>
      <p:grpSpPr>
        <a:xfrm>
          <a:off x="0" y="0"/>
          <a:ext cx="0" cy="0"/>
          <a:chOff x="0" y="0"/>
          <a:chExt cx="0" cy="0"/>
        </a:xfrm>
      </p:grpSpPr>
      <p:sp>
        <p:nvSpPr>
          <p:cNvPr id="25" name="Freeform 24"/>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696200" y="1987868"/>
            <a:ext cx="2379855" cy="449580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1" name="Rectangle 10"/>
          <p:cNvSpPr/>
          <p:nvPr userDrawn="1"/>
        </p:nvSpPr>
        <p:spPr>
          <a:xfrm>
            <a:off x="9610725" y="4322033"/>
            <a:ext cx="1395508" cy="769441"/>
          </a:xfrm>
          <a:prstGeom prst="rect">
            <a:avLst/>
          </a:prstGeom>
        </p:spPr>
        <p:txBody>
          <a:bodyPr wrap="square">
            <a:spAutoFit/>
          </a:bodyPr>
          <a:lstStyle/>
          <a:p>
            <a:pPr algn="r">
              <a:buClr>
                <a:srgbClr val="0070AD"/>
              </a:buClr>
            </a:pPr>
            <a:r>
              <a:rPr lang="en-US" sz="2200" b="1">
                <a:solidFill>
                  <a:prstClr val="white"/>
                </a:solidFill>
              </a:rPr>
              <a:t>Lorem Ipsum</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419391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2"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1137"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3"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1429861"/>
            <a:ext cx="7230971" cy="2456339"/>
          </a:xfrm>
          <a:prstGeom prst="rect">
            <a:avLst/>
          </a:prstGeom>
        </p:spPr>
        <p:txBody>
          <a:bodyPr anchor="ctr"/>
          <a:lstStyle>
            <a:lvl1pPr marL="0" indent="0" algn="ctr">
              <a:buNone/>
              <a:defRPr sz="2000"/>
            </a:lvl1pPr>
          </a:lstStyle>
          <a:p>
            <a:endParaRPr lang="pt-PT"/>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8" name="Rectangle 27">
            <a:hlinkClick r:id="rId4"/>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9" name="Rectangle 27">
            <a:hlinkClick r:id="rId4"/>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30"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11491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fr-FR"/>
              <a:t>Cliquez sur l'icône pour ajouter une image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fr-FR"/>
              <a:t>Cliquez sur l'icône pour ajouter une image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fr-FR"/>
              <a:t>Cliquez sur l'icône pour ajouter une image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fr-FR"/>
              <a:t>Cliquez sur l'icône pour ajouter une image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ext with Shapes - Layout1">
    <p:bg>
      <p:bgRef idx="1001">
        <a:schemeClr val="bg1"/>
      </p:bgRef>
    </p:bg>
    <p:spTree>
      <p:nvGrpSpPr>
        <p:cNvPr id="1" name=""/>
        <p:cNvGrpSpPr/>
        <p:nvPr/>
      </p:nvGrpSpPr>
      <p:grpSpPr>
        <a:xfrm>
          <a:off x="0" y="0"/>
          <a:ext cx="0" cy="0"/>
          <a:chOff x="0" y="0"/>
          <a:chExt cx="0" cy="0"/>
        </a:xfrm>
      </p:grpSpPr>
      <p:sp>
        <p:nvSpPr>
          <p:cNvPr id="16" name="Freeform 15"/>
          <p:cNvSpPr/>
          <p:nvPr userDrawn="1"/>
        </p:nvSpPr>
        <p:spPr>
          <a:xfrm>
            <a:off x="0" y="3048150"/>
            <a:ext cx="10105936" cy="380985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pic>
        <p:nvPicPr>
          <p:cNvPr id="12" name="Picture 11">
            <a:extLst>
              <a:ext uri="{FF2B5EF4-FFF2-40B4-BE49-F238E27FC236}">
                <a16:creationId xmlns:a16="http://schemas.microsoft.com/office/drawing/2014/main" id="{BBC6B32C-D462-4034-BF1F-AAA2222C84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18"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5423254"/>
            <a:ext cx="9202048"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399152" y="48075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399152" y="43503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1"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Presentation Title</a:t>
            </a:r>
          </a:p>
        </p:txBody>
      </p:sp>
      <p:sp>
        <p:nvSpPr>
          <p:cNvPr id="32"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Date</a:t>
            </a:r>
          </a:p>
        </p:txBody>
      </p:sp>
      <p:sp>
        <p:nvSpPr>
          <p:cNvPr id="33"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2018 </a:t>
            </a:r>
            <a:r>
              <a:rPr lang="en-US" sz="800" err="1">
                <a:solidFill>
                  <a:prstClr val="white"/>
                </a:solidFill>
                <a:cs typeface="Arial" panose="020B0604020202020204" pitchFamily="34" charset="0"/>
              </a:rPr>
              <a:t>Sogeti</a:t>
            </a:r>
            <a:r>
              <a:rPr lang="en-US" sz="800">
                <a:solidFill>
                  <a:prstClr val="white"/>
                </a:solidFill>
                <a:cs typeface="Arial" panose="020B0604020202020204" pitchFamily="34" charset="0"/>
              </a:rPr>
              <a:t>. All rights reserved.</a:t>
            </a:r>
          </a:p>
        </p:txBody>
      </p:sp>
      <p:cxnSp>
        <p:nvCxnSpPr>
          <p:cNvPr id="3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31567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ext with Shapes - Layout1">
    <p:bg>
      <p:bgRef idx="1001">
        <a:schemeClr val="bg1"/>
      </p:bgRef>
    </p:bg>
    <p:spTree>
      <p:nvGrpSpPr>
        <p:cNvPr id="1" name=""/>
        <p:cNvGrpSpPr/>
        <p:nvPr/>
      </p:nvGrpSpPr>
      <p:grpSpPr>
        <a:xfrm>
          <a:off x="0" y="0"/>
          <a:ext cx="0" cy="0"/>
          <a:chOff x="0" y="0"/>
          <a:chExt cx="0" cy="0"/>
        </a:xfrm>
      </p:grpSpPr>
      <p:sp>
        <p:nvSpPr>
          <p:cNvPr id="22" name="Freeform 21"/>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043649" y="2857117"/>
            <a:ext cx="1316248" cy="3582877"/>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3"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30088" y="1412875"/>
            <a:ext cx="6300768" cy="2722563"/>
          </a:xfrm>
          <a:prstGeom prst="rect">
            <a:avLst/>
          </a:prstGeom>
        </p:spPr>
        <p:txBody>
          <a:bodyPr anchor="ctr"/>
          <a:lstStyle>
            <a:lvl1pPr algn="ctr">
              <a:defRPr/>
            </a:lvl1pPr>
          </a:lstStyle>
          <a:p>
            <a:endParaRPr lang="pt-PT"/>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181521" y="1770707"/>
            <a:ext cx="3602492" cy="1277293"/>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63650"/>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Grey">
    <p:spTree>
      <p:nvGrpSpPr>
        <p:cNvPr id="1" name=""/>
        <p:cNvGrpSpPr/>
        <p:nvPr/>
      </p:nvGrpSpPr>
      <p:grpSpPr>
        <a:xfrm>
          <a:off x="0" y="0"/>
          <a:ext cx="0" cy="0"/>
          <a:chOff x="0" y="0"/>
          <a:chExt cx="0" cy="0"/>
        </a:xfrm>
      </p:grpSpPr>
      <p:sp>
        <p:nvSpPr>
          <p:cNvPr id="15" name="Freeform 14"/>
          <p:cNvSpPr/>
          <p:nvPr userDrawn="1"/>
        </p:nvSpPr>
        <p:spPr>
          <a:xfrm>
            <a:off x="5334000" y="3853580"/>
            <a:ext cx="6873945" cy="3004421"/>
          </a:xfrm>
          <a:custGeom>
            <a:avLst/>
            <a:gdLst>
              <a:gd name="connsiteX0" fmla="*/ 3131715 w 6873945"/>
              <a:gd name="connsiteY0" fmla="*/ 226 h 3004421"/>
              <a:gd name="connsiteX1" fmla="*/ 6873945 w 6873945"/>
              <a:gd name="connsiteY1" fmla="*/ 549103 h 3004421"/>
              <a:gd name="connsiteX2" fmla="*/ 6873945 w 6873945"/>
              <a:gd name="connsiteY2" fmla="*/ 2848107 h 3004421"/>
              <a:gd name="connsiteX3" fmla="*/ 6873945 w 6873945"/>
              <a:gd name="connsiteY3" fmla="*/ 3004421 h 3004421"/>
              <a:gd name="connsiteX4" fmla="*/ 0 w 6873945"/>
              <a:gd name="connsiteY4" fmla="*/ 3004421 h 3004421"/>
              <a:gd name="connsiteX5" fmla="*/ 0 w 6873945"/>
              <a:gd name="connsiteY5" fmla="*/ 2711764 h 3004421"/>
              <a:gd name="connsiteX6" fmla="*/ 0 w 6873945"/>
              <a:gd name="connsiteY6" fmla="*/ 1986869 h 3004421"/>
              <a:gd name="connsiteX7" fmla="*/ 3131715 w 6873945"/>
              <a:gd name="connsiteY7" fmla="*/ 226 h 30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3945" h="3004421">
                <a:moveTo>
                  <a:pt x="3131715" y="226"/>
                </a:moveTo>
                <a:cubicBezTo>
                  <a:pt x="4748449" y="11559"/>
                  <a:pt x="6466935" y="445480"/>
                  <a:pt x="6873945" y="549103"/>
                </a:cubicBezTo>
                <a:cubicBezTo>
                  <a:pt x="6873945" y="549103"/>
                  <a:pt x="6873945" y="549103"/>
                  <a:pt x="6873945" y="2848107"/>
                </a:cubicBezTo>
                <a:lnTo>
                  <a:pt x="6873945" y="3004421"/>
                </a:lnTo>
                <a:lnTo>
                  <a:pt x="0" y="3004421"/>
                </a:lnTo>
                <a:lnTo>
                  <a:pt x="0" y="2711764"/>
                </a:lnTo>
                <a:cubicBezTo>
                  <a:pt x="0" y="2477761"/>
                  <a:pt x="0" y="2236211"/>
                  <a:pt x="0" y="1986869"/>
                </a:cubicBezTo>
                <a:cubicBezTo>
                  <a:pt x="0" y="400145"/>
                  <a:pt x="1514981" y="-11108"/>
                  <a:pt x="3131715" y="22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400" y="836613"/>
            <a:ext cx="4986972" cy="573047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16"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6221413" cy="2091210"/>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solidFill>
                  <a:schemeClr val="tx1"/>
                </a:solidFill>
              </a:defRPr>
            </a:lvl2pPr>
            <a:lvl3pPr>
              <a:lnSpc>
                <a:spcPct val="100000"/>
              </a:lnSpc>
              <a:defRPr sz="1400">
                <a:solidFill>
                  <a:schemeClr val="tx1"/>
                </a:solidFill>
              </a:defRPr>
            </a:lvl3pPr>
            <a:lvl4pPr>
              <a:lnSpc>
                <a:spcPct val="100000"/>
              </a:lnSpc>
              <a:defRPr sz="1400">
                <a:solidFill>
                  <a:schemeClr val="tx1"/>
                </a:solidFill>
              </a:defRPr>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21"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3958859"/>
            <a:ext cx="4840287" cy="2456339"/>
          </a:xfrm>
          <a:prstGeom prst="rect">
            <a:avLst/>
          </a:prstGeom>
        </p:spPr>
        <p:txBody>
          <a:bodyPr anchor="ctr"/>
          <a:lstStyle>
            <a:lvl1pPr marL="0" indent="0" algn="ctr">
              <a:buNone/>
              <a:defRPr sz="2000"/>
            </a:lvl1pPr>
          </a:lstStyle>
          <a:p>
            <a:endParaRPr lang="pt-PT"/>
          </a:p>
        </p:txBody>
      </p:sp>
      <p:cxnSp>
        <p:nvCxnSpPr>
          <p:cNvPr id="2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7"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8"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4453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cxnSp>
        <p:nvCxnSpPr>
          <p:cNvPr id="3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2"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33"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34"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596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41065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Tree>
    <p:extLst>
      <p:ext uri="{BB962C8B-B14F-4D97-AF65-F5344CB8AC3E}">
        <p14:creationId xmlns:p14="http://schemas.microsoft.com/office/powerpoint/2010/main" val="3298389360"/>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13" name="Title Placeholder 1">
            <a:extLst>
              <a:ext uri="{FF2B5EF4-FFF2-40B4-BE49-F238E27FC236}">
                <a16:creationId xmlns:a16="http://schemas.microsoft.com/office/drawing/2014/main" id="{54859CF9-C27B-4747-87C3-A345930DF64F}"/>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Tree>
    <p:extLst>
      <p:ext uri="{BB962C8B-B14F-4D97-AF65-F5344CB8AC3E}">
        <p14:creationId xmlns:p14="http://schemas.microsoft.com/office/powerpoint/2010/main" val="179738800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Tree>
    <p:extLst>
      <p:ext uri="{BB962C8B-B14F-4D97-AF65-F5344CB8AC3E}">
        <p14:creationId xmlns:p14="http://schemas.microsoft.com/office/powerpoint/2010/main" val="202166058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Pie Charts">
    <p:spTree>
      <p:nvGrpSpPr>
        <p:cNvPr id="1" name=""/>
        <p:cNvGrpSpPr/>
        <p:nvPr/>
      </p:nvGrpSpPr>
      <p:grpSpPr>
        <a:xfrm>
          <a:off x="0" y="0"/>
          <a:ext cx="0" cy="0"/>
          <a:chOff x="0" y="0"/>
          <a:chExt cx="0" cy="0"/>
        </a:xfrm>
      </p:grpSpPr>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a:t>Click to insert chart title</a:t>
            </a: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spTree>
    <p:extLst>
      <p:ext uri="{BB962C8B-B14F-4D97-AF65-F5344CB8AC3E}">
        <p14:creationId xmlns:p14="http://schemas.microsoft.com/office/powerpoint/2010/main" val="2637921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Tree>
    <p:extLst>
      <p:ext uri="{BB962C8B-B14F-4D97-AF65-F5344CB8AC3E}">
        <p14:creationId xmlns:p14="http://schemas.microsoft.com/office/powerpoint/2010/main" val="194219465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whit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5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0" rIns="0" bIns="0" rtlCol="0" anchor="t">
            <a:normAutofit/>
          </a:bodyPr>
          <a:lstStyle>
            <a:lvl1pPr>
              <a:defRPr lang="en-GB" dirty="0">
                <a:solidFill>
                  <a:schemeClr val="tx2"/>
                </a:solidFill>
              </a:defRPr>
            </a:lvl1pPr>
          </a:lstStyle>
          <a:p>
            <a:pPr lvl="0">
              <a:lnSpc>
                <a:spcPts val="3000"/>
              </a:lnSpc>
            </a:pPr>
            <a:r>
              <a:rPr lang="en-US"/>
              <a:t>Click to edit Master title style</a:t>
            </a:r>
            <a:endParaRPr lang="en-GB"/>
          </a:p>
        </p:txBody>
      </p:sp>
    </p:spTree>
    <p:extLst>
      <p:ext uri="{BB962C8B-B14F-4D97-AF65-F5344CB8AC3E}">
        <p14:creationId xmlns:p14="http://schemas.microsoft.com/office/powerpoint/2010/main" val="1833507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32"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689662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a:t>Subtitle</a:t>
            </a:r>
          </a:p>
        </p:txBody>
      </p:sp>
    </p:spTree>
    <p:extLst>
      <p:ext uri="{BB962C8B-B14F-4D97-AF65-F5344CB8AC3E}">
        <p14:creationId xmlns:p14="http://schemas.microsoft.com/office/powerpoint/2010/main" val="2935163042"/>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Cover2">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5834297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Cover2">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spTree>
    <p:extLst>
      <p:ext uri="{BB962C8B-B14F-4D97-AF65-F5344CB8AC3E}">
        <p14:creationId xmlns:p14="http://schemas.microsoft.com/office/powerpoint/2010/main" val="1532542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over1">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3510733672"/>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Cover1">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2472127416"/>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5039198"/>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720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insert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5"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4813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07987" y="1423337"/>
            <a:ext cx="3584661"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buClr>
                <a:schemeClr val="accent4"/>
              </a:buClr>
              <a:defRPr sz="1200">
                <a:solidFill>
                  <a:schemeClr val="tx1"/>
                </a:solidFill>
              </a:defRPr>
            </a:lvl3pPr>
            <a:lvl4pPr marL="509588" indent="-161925">
              <a:lnSpc>
                <a:spcPts val="1200"/>
              </a:lnSpc>
              <a:buClr>
                <a:schemeClr val="accent2"/>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cxnSp>
        <p:nvCxnSpPr>
          <p:cNvPr id="2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31"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32"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1698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sp>
        <p:nvSpPr>
          <p:cNvPr id="28" name="Freeform 27"/>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40798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40798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49520" y="1654230"/>
            <a:ext cx="7363358" cy="4787097"/>
          </a:xfrm>
          <a:prstGeom prst="rect">
            <a:avLst/>
          </a:prstGeom>
        </p:spPr>
      </p:pic>
    </p:spTree>
    <p:extLst>
      <p:ext uri="{BB962C8B-B14F-4D97-AF65-F5344CB8AC3E}">
        <p14:creationId xmlns:p14="http://schemas.microsoft.com/office/powerpoint/2010/main" val="3729854858"/>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grpSp>
        <p:nvGrpSpPr>
          <p:cNvPr id="31" name="Group 30"/>
          <p:cNvGrpSpPr/>
          <p:nvPr userDrawn="1"/>
        </p:nvGrpSpPr>
        <p:grpSpPr>
          <a:xfrm>
            <a:off x="407988" y="2118167"/>
            <a:ext cx="11376025" cy="2683397"/>
            <a:chOff x="407988" y="3962400"/>
            <a:chExt cx="11124255" cy="2286000"/>
          </a:xfrm>
          <a:solidFill>
            <a:schemeClr val="bg2"/>
          </a:solidFill>
        </p:grpSpPr>
        <p:sp>
          <p:nvSpPr>
            <p:cNvPr id="32" name="Rectangle 31"/>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33" name="Rectangle 32"/>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34" name="Rectangle 33"/>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grpSp>
      <p:grpSp>
        <p:nvGrpSpPr>
          <p:cNvPr id="40" name="Group 39"/>
          <p:cNvGrpSpPr/>
          <p:nvPr userDrawn="1"/>
        </p:nvGrpSpPr>
        <p:grpSpPr>
          <a:xfrm>
            <a:off x="407988" y="4379090"/>
            <a:ext cx="11376025" cy="1963838"/>
            <a:chOff x="407988" y="3962400"/>
            <a:chExt cx="11124255" cy="2286000"/>
          </a:xfrm>
        </p:grpSpPr>
        <p:sp>
          <p:nvSpPr>
            <p:cNvPr id="41" name="Rectangle 40"/>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42" name="Rectangle 41"/>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43" name="Rectangle 42"/>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grpSp>
      <p:grpSp>
        <p:nvGrpSpPr>
          <p:cNvPr id="44" name="Group 43"/>
          <p:cNvGrpSpPr/>
          <p:nvPr userDrawn="1"/>
        </p:nvGrpSpPr>
        <p:grpSpPr>
          <a:xfrm>
            <a:off x="8373319" y="3927105"/>
            <a:ext cx="1060048" cy="656220"/>
            <a:chOff x="402908" y="4604216"/>
            <a:chExt cx="920734" cy="569978"/>
          </a:xfrm>
        </p:grpSpPr>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46" name="TextBox 45"/>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03</a:t>
              </a:r>
            </a:p>
          </p:txBody>
        </p:sp>
      </p:grpSp>
      <p:grpSp>
        <p:nvGrpSpPr>
          <p:cNvPr id="47" name="Group 46"/>
          <p:cNvGrpSpPr/>
          <p:nvPr userDrawn="1"/>
        </p:nvGrpSpPr>
        <p:grpSpPr>
          <a:xfrm>
            <a:off x="4391628" y="3927105"/>
            <a:ext cx="1060048" cy="656220"/>
            <a:chOff x="402908" y="4604216"/>
            <a:chExt cx="920734" cy="569978"/>
          </a:xfrm>
        </p:grpSpPr>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3" name="TextBox 52"/>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02</a:t>
              </a:r>
            </a:p>
          </p:txBody>
        </p:sp>
      </p:grpSp>
      <p:grpSp>
        <p:nvGrpSpPr>
          <p:cNvPr id="54" name="Group 53"/>
          <p:cNvGrpSpPr/>
          <p:nvPr userDrawn="1"/>
        </p:nvGrpSpPr>
        <p:grpSpPr>
          <a:xfrm>
            <a:off x="617317" y="3927105"/>
            <a:ext cx="1060048" cy="656220"/>
            <a:chOff x="402908" y="4604216"/>
            <a:chExt cx="920734" cy="569978"/>
          </a:xfrm>
        </p:grpSpPr>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6" name="TextBox 55"/>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01</a:t>
              </a:r>
            </a:p>
          </p:txBody>
        </p:sp>
      </p:grpSp>
      <p:pic>
        <p:nvPicPr>
          <p:cNvPr id="57" name="Picture 5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7741" y="1862571"/>
            <a:ext cx="3193059" cy="1978701"/>
          </a:xfrm>
          <a:prstGeom prst="rect">
            <a:avLst/>
          </a:prstGeom>
        </p:spPr>
      </p:pic>
      <p:pic>
        <p:nvPicPr>
          <p:cNvPr id="58" name="Picture 5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1384726" y="1360456"/>
            <a:ext cx="1694139" cy="1933432"/>
          </a:xfrm>
          <a:prstGeom prst="rect">
            <a:avLst/>
          </a:prstGeom>
        </p:spPr>
      </p:pic>
      <p:pic>
        <p:nvPicPr>
          <p:cNvPr id="59" name="Picture 5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28541" y="1862571"/>
            <a:ext cx="3193059" cy="1978701"/>
          </a:xfrm>
          <a:prstGeom prst="rect">
            <a:avLst/>
          </a:prstGeom>
        </p:spPr>
      </p:pic>
      <p:pic>
        <p:nvPicPr>
          <p:cNvPr id="60" name="Picture 5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56701" y="1395468"/>
            <a:ext cx="2168659" cy="2008131"/>
          </a:xfrm>
          <a:prstGeom prst="rect">
            <a:avLst/>
          </a:prstGeom>
        </p:spPr>
      </p:pic>
      <p:pic>
        <p:nvPicPr>
          <p:cNvPr id="61" name="Picture 6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8381" y="1862571"/>
            <a:ext cx="3193059" cy="1978701"/>
          </a:xfrm>
          <a:prstGeom prst="rect">
            <a:avLst/>
          </a:prstGeom>
        </p:spPr>
      </p:pic>
      <p:pic>
        <p:nvPicPr>
          <p:cNvPr id="62" name="Picture 6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76360" y="1578863"/>
            <a:ext cx="1996972" cy="1727697"/>
          </a:xfrm>
          <a:prstGeom prst="rect">
            <a:avLst/>
          </a:prstGeom>
        </p:spPr>
      </p:pic>
      <p:sp>
        <p:nvSpPr>
          <p:cNvPr id="3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54843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3990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2598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6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68" name="Rectangle 27">
            <a:hlinkClick r:id="rId7"/>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69" name="Rectangle 27">
            <a:hlinkClick r:id="rId7"/>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70"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7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19707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15" name="Rectangle 14"/>
          <p:cNvSpPr/>
          <p:nvPr userDrawn="1"/>
        </p:nvSpPr>
        <p:spPr>
          <a:xfrm>
            <a:off x="407988" y="2317233"/>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a:solidFill>
                  <a:schemeClr val="bg1"/>
                </a:solidFill>
              </a:rPr>
              <a:t>A propos de Sogeti</a:t>
            </a:r>
          </a:p>
        </p:txBody>
      </p:sp>
      <p:sp>
        <p:nvSpPr>
          <p:cNvPr id="16" name="Rectangle 15"/>
          <p:cNvSpPr/>
          <p:nvPr userDrawn="1"/>
        </p:nvSpPr>
        <p:spPr>
          <a:xfrm>
            <a:off x="407988" y="4101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a:solidFill>
                  <a:schemeClr val="bg1"/>
                </a:solidFill>
              </a:rPr>
              <a:t>Plus </a:t>
            </a:r>
            <a:r>
              <a:rPr lang="en-US" sz="900" err="1">
                <a:solidFill>
                  <a:schemeClr val="bg1"/>
                </a:solidFill>
              </a:rPr>
              <a:t>d’informations</a:t>
            </a:r>
            <a:r>
              <a:rPr lang="en-US" sz="900">
                <a:solidFill>
                  <a:schemeClr val="bg1"/>
                </a:solidFill>
              </a:rPr>
              <a:t> sur</a:t>
            </a:r>
          </a:p>
          <a:p>
            <a:pPr algn="l">
              <a:lnSpc>
                <a:spcPct val="100000"/>
              </a:lnSpc>
              <a:spcAft>
                <a:spcPts val="400"/>
              </a:spcAft>
            </a:pPr>
            <a:r>
              <a:rPr lang="en-US" sz="1050">
                <a:solidFill>
                  <a:schemeClr val="bg1"/>
                </a:solidFill>
              </a:rPr>
              <a:t>www.fr.sogeti.com</a:t>
            </a:r>
          </a:p>
        </p:txBody>
      </p:sp>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a:solidFill>
                  <a:schemeClr val="tx1"/>
                </a:solidFill>
                <a:latin typeface="+mn-lt"/>
                <a:cs typeface="Arial"/>
              </a:rPr>
              <a:t>This message contains information that may be privileged or confidential and is the property of the </a:t>
            </a:r>
            <a:r>
              <a:rPr lang="en-US" sz="800" noProof="0" err="1">
                <a:solidFill>
                  <a:schemeClr val="tx1"/>
                </a:solidFill>
                <a:latin typeface="+mn-lt"/>
                <a:cs typeface="Arial"/>
              </a:rPr>
              <a:t>Capgemini</a:t>
            </a:r>
            <a:r>
              <a:rPr lang="en-US" sz="800" noProof="0">
                <a:solidFill>
                  <a:schemeClr val="tx1"/>
                </a:solidFill>
                <a:latin typeface="+mn-lt"/>
                <a:cs typeface="Arial"/>
              </a:rPr>
              <a:t> Group.</a:t>
            </a:r>
          </a:p>
          <a:p>
            <a:pPr algn="r">
              <a:spcAft>
                <a:spcPts val="600"/>
              </a:spcAft>
            </a:pPr>
            <a:r>
              <a:rPr lang="en-US" sz="800" noProof="0">
                <a:solidFill>
                  <a:schemeClr val="tx1"/>
                </a:solidFill>
                <a:latin typeface="+mn-lt"/>
                <a:cs typeface="Arial"/>
              </a:rPr>
              <a:t>Copyright</a:t>
            </a:r>
            <a:r>
              <a:rPr lang="en-US" sz="800" baseline="30000" noProof="0">
                <a:solidFill>
                  <a:schemeClr val="tx1"/>
                </a:solidFill>
                <a:latin typeface="+mn-lt"/>
                <a:cs typeface="Arial"/>
              </a:rPr>
              <a:t>©</a:t>
            </a:r>
            <a:r>
              <a:rPr lang="en-US" sz="800" noProof="0">
                <a:solidFill>
                  <a:schemeClr val="tx1"/>
                </a:solidFill>
                <a:latin typeface="+mn-lt"/>
                <a:cs typeface="Arial"/>
              </a:rPr>
              <a:t> 2018 </a:t>
            </a:r>
            <a:r>
              <a:rPr lang="en-US" sz="800" noProof="0" err="1">
                <a:solidFill>
                  <a:schemeClr val="tx1"/>
                </a:solidFill>
                <a:latin typeface="+mn-lt"/>
                <a:cs typeface="Arial"/>
              </a:rPr>
              <a:t>Sogeti</a:t>
            </a:r>
            <a:r>
              <a:rPr lang="en-US" sz="800" noProof="0">
                <a:solidFill>
                  <a:schemeClr val="tx1"/>
                </a:solidFill>
                <a:latin typeface="+mn-lt"/>
                <a:cs typeface="Arial"/>
              </a:rPr>
              <a:t>.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 descr="D:\My Work\Template\Icons\Social Media\LinkedIN.png">
            <a:hlinkClick r:id="rId5"/>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6" cstate="print">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8"/>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9" cstate="print">
            <a:duotone>
              <a:schemeClr val="accent2">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1"/>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2" cstate="print">
            <a:duotone>
              <a:schemeClr val="accent2">
                <a:shade val="45000"/>
                <a:satMod val="135000"/>
              </a:schemeClr>
              <a:prstClr val="white"/>
            </a:duotone>
            <a:extLst>
              <a:ext uri="{BEBA8EAE-BF5A-486C-A8C5-ECC9F3942E4B}">
                <a14:imgProps xmlns:a14="http://schemas.microsoft.com/office/drawing/2010/main">
                  <a14:imgLayer r:embed="rId13">
                    <a14:imgEffect>
                      <a14:sharpenSoften amount="50000"/>
                    </a14:imgEffect>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851D6730-9622-4316-9ACE-C0BFBC830794}"/>
              </a:ext>
            </a:extLst>
          </p:cNvPr>
          <p:cNvSpPr/>
          <p:nvPr userDrawn="1"/>
        </p:nvSpPr>
        <p:spPr>
          <a:xfrm>
            <a:off x="401188" y="2708920"/>
            <a:ext cx="52308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algn="just" defTabSz="914400" rtl="0" eaLnBrk="1" latinLnBrk="0" hangingPunct="1"/>
            <a:r>
              <a:rPr lang="fr-FR" sz="900" kern="1200">
                <a:solidFill>
                  <a:schemeClr val="bg1"/>
                </a:solidFill>
                <a:effectLst/>
                <a:latin typeface="+mn-lt"/>
                <a:ea typeface="+mn-ea"/>
                <a:cs typeface="+mn-cs"/>
              </a:rPr>
              <a:t>Sogeti est l’un des leaders des services de technologie et d’ingénierie. Sogeti propose des solutions permettant d’accélérer la transformation digitale et offre une expertise de pointe dans les domaines de la Digital Assurance et du </a:t>
            </a:r>
            <a:r>
              <a:rPr lang="fr-FR" sz="900" kern="1200" err="1">
                <a:solidFill>
                  <a:schemeClr val="bg1"/>
                </a:solidFill>
                <a:effectLst/>
                <a:latin typeface="+mn-lt"/>
                <a:ea typeface="+mn-ea"/>
                <a:cs typeface="+mn-cs"/>
              </a:rPr>
              <a:t>Testing</a:t>
            </a:r>
            <a:r>
              <a:rPr lang="fr-FR" sz="900" kern="1200">
                <a:solidFill>
                  <a:schemeClr val="bg1"/>
                </a:solidFill>
                <a:effectLst/>
                <a:latin typeface="+mn-lt"/>
                <a:ea typeface="+mn-ea"/>
                <a:cs typeface="+mn-cs"/>
              </a:rPr>
              <a:t>, du Cloud, de la Cybersécurité, du Digital </a:t>
            </a:r>
            <a:r>
              <a:rPr lang="fr-FR" sz="900" kern="1200" err="1">
                <a:solidFill>
                  <a:schemeClr val="bg1"/>
                </a:solidFill>
                <a:effectLst/>
                <a:latin typeface="+mn-lt"/>
                <a:ea typeface="+mn-ea"/>
                <a:cs typeface="+mn-cs"/>
              </a:rPr>
              <a:t>Manufacturing</a:t>
            </a:r>
            <a:r>
              <a:rPr lang="fr-FR" sz="900" kern="1200">
                <a:solidFill>
                  <a:schemeClr val="bg1"/>
                </a:solidFill>
                <a:effectLst/>
                <a:latin typeface="+mn-lt"/>
                <a:ea typeface="+mn-ea"/>
                <a:cs typeface="+mn-cs"/>
              </a:rPr>
              <a:t>, et des nouvelles technologies. Sogeti allie agilité et rapidité de mise œuvre, et s’appuie sur des partenariats technologiques forts, des méthodologies innovantes, et son modèle global de prestations de services </a:t>
            </a:r>
            <a:r>
              <a:rPr lang="fr-FR" sz="900" kern="1200" err="1">
                <a:solidFill>
                  <a:schemeClr val="bg1"/>
                </a:solidFill>
                <a:effectLst/>
                <a:latin typeface="+mn-lt"/>
                <a:ea typeface="+mn-ea"/>
                <a:cs typeface="+mn-cs"/>
              </a:rPr>
              <a:t>Rightshore</a:t>
            </a:r>
            <a:r>
              <a:rPr lang="fr-FR" sz="900" kern="1200">
                <a:solidFill>
                  <a:schemeClr val="bg1"/>
                </a:solidFill>
                <a:effectLst/>
                <a:latin typeface="+mn-lt"/>
                <a:ea typeface="+mn-ea"/>
                <a:cs typeface="+mn-cs"/>
              </a:rPr>
              <a:t>®. Présente dans 13 pays avec plus de 100 implantations en Europe, aux Etats-Unis et en Inde, la société réunit plus de 25 000 collaborateurs. Sogeti est une filiale à 100% de Capgemini SE, coté à la Bourse de Paris. </a:t>
            </a:r>
          </a:p>
        </p:txBody>
      </p:sp>
    </p:spTree>
    <p:extLst>
      <p:ext uri="{BB962C8B-B14F-4D97-AF65-F5344CB8AC3E}">
        <p14:creationId xmlns:p14="http://schemas.microsoft.com/office/powerpoint/2010/main" val="24331237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ext with Shapes - Layout1">
    <p:bg>
      <p:bgRef idx="1001">
        <a:schemeClr val="bg1"/>
      </p:bgRef>
    </p:bg>
    <p:spTree>
      <p:nvGrpSpPr>
        <p:cNvPr id="1" name=""/>
        <p:cNvGrpSpPr/>
        <p:nvPr/>
      </p:nvGrpSpPr>
      <p:grpSpPr>
        <a:xfrm>
          <a:off x="0" y="0"/>
          <a:ext cx="0" cy="0"/>
          <a:chOff x="0" y="0"/>
          <a:chExt cx="0" cy="0"/>
        </a:xfrm>
      </p:grpSpPr>
      <p:sp>
        <p:nvSpPr>
          <p:cNvPr id="39" name="Freeform 10"/>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50" name="Picture 4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6240463" y="1412874"/>
            <a:ext cx="5543549" cy="504016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56452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ext with Shapes - Layout1">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886200"/>
            <a:ext cx="9319260" cy="2576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25" name="Freeform 24"/>
          <p:cNvSpPr/>
          <p:nvPr userDrawn="1"/>
        </p:nvSpPr>
        <p:spPr>
          <a:xfrm>
            <a:off x="5120014" y="1680518"/>
            <a:ext cx="7071986" cy="5177482"/>
          </a:xfrm>
          <a:custGeom>
            <a:avLst/>
            <a:gdLst>
              <a:gd name="connsiteX0" fmla="*/ 7071986 w 7071986"/>
              <a:gd name="connsiteY0" fmla="*/ 0 h 5177482"/>
              <a:gd name="connsiteX1" fmla="*/ 7071986 w 7071986"/>
              <a:gd name="connsiteY1" fmla="*/ 5177482 h 5177482"/>
              <a:gd name="connsiteX2" fmla="*/ 418101 w 7071986"/>
              <a:gd name="connsiteY2" fmla="*/ 5177482 h 5177482"/>
              <a:gd name="connsiteX3" fmla="*/ 364654 w 7071986"/>
              <a:gd name="connsiteY3" fmla="*/ 4968325 h 5177482"/>
              <a:gd name="connsiteX4" fmla="*/ 0 w 7071986"/>
              <a:gd name="connsiteY4" fmla="*/ 3541321 h 5177482"/>
              <a:gd name="connsiteX5" fmla="*/ 3728314 w 7071986"/>
              <a:gd name="connsiteY5" fmla="*/ 1575222 h 5177482"/>
              <a:gd name="connsiteX6" fmla="*/ 7065199 w 7071986"/>
              <a:gd name="connsiteY6" fmla="*/ 3119 h 5177482"/>
              <a:gd name="connsiteX7" fmla="*/ 7071986 w 7071986"/>
              <a:gd name="connsiteY7" fmla="*/ 0 h 517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1986" h="5177482">
                <a:moveTo>
                  <a:pt x="7071986" y="0"/>
                </a:moveTo>
                <a:lnTo>
                  <a:pt x="7071986" y="5177482"/>
                </a:lnTo>
                <a:lnTo>
                  <a:pt x="418101" y="5177482"/>
                </a:lnTo>
                <a:lnTo>
                  <a:pt x="364654" y="4968325"/>
                </a:lnTo>
                <a:cubicBezTo>
                  <a:pt x="0" y="3541321"/>
                  <a:pt x="0" y="3541321"/>
                  <a:pt x="0" y="3541321"/>
                </a:cubicBezTo>
                <a:cubicBezTo>
                  <a:pt x="1109586" y="2904634"/>
                  <a:pt x="2352357" y="2249268"/>
                  <a:pt x="3728314" y="1575222"/>
                </a:cubicBezTo>
                <a:cubicBezTo>
                  <a:pt x="4522805" y="1180753"/>
                  <a:pt x="6066379" y="462615"/>
                  <a:pt x="7065199" y="3119"/>
                </a:cubicBezTo>
                <a:lnTo>
                  <a:pt x="70719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grpSp>
        <p:nvGrpSpPr>
          <p:cNvPr id="10" name="Group 9"/>
          <p:cNvGrpSpPr/>
          <p:nvPr userDrawn="1"/>
        </p:nvGrpSpPr>
        <p:grpSpPr>
          <a:xfrm>
            <a:off x="5856419" y="1375746"/>
            <a:ext cx="5927594" cy="4974907"/>
            <a:chOff x="5532556" y="1291077"/>
            <a:chExt cx="5927594" cy="4974907"/>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2556" y="1291077"/>
              <a:ext cx="5927594" cy="4974907"/>
            </a:xfrm>
            <a:prstGeom prst="rect">
              <a:avLst/>
            </a:prstGeom>
          </p:spPr>
        </p:pic>
        <p:sp>
          <p:nvSpPr>
            <p:cNvPr id="12" name="Rectangle 11"/>
            <p:cNvSpPr/>
            <p:nvPr/>
          </p:nvSpPr>
          <p:spPr>
            <a:xfrm>
              <a:off x="6217920" y="5250181"/>
              <a:ext cx="1219200" cy="461665"/>
            </a:xfrm>
            <a:prstGeom prst="rect">
              <a:avLst/>
            </a:prstGeom>
          </p:spPr>
          <p:txBody>
            <a:bodyPr wrap="square" lIns="0" tIns="0" rIns="0" bIns="91440">
              <a:spAutoFit/>
            </a:bodyPr>
            <a:lstStyle/>
            <a:p>
              <a:pPr algn="ctr"/>
              <a:r>
                <a:rPr lang="en-US" sz="2400" b="1">
                  <a:solidFill>
                    <a:srgbClr val="0070AD"/>
                  </a:solidFill>
                </a:rPr>
                <a:t>10%</a:t>
              </a:r>
            </a:p>
          </p:txBody>
        </p:sp>
        <p:sp>
          <p:nvSpPr>
            <p:cNvPr id="14" name="Rectangle 13"/>
            <p:cNvSpPr/>
            <p:nvPr/>
          </p:nvSpPr>
          <p:spPr>
            <a:xfrm>
              <a:off x="7139940" y="4488181"/>
              <a:ext cx="1219200" cy="461665"/>
            </a:xfrm>
            <a:prstGeom prst="rect">
              <a:avLst/>
            </a:prstGeom>
          </p:spPr>
          <p:txBody>
            <a:bodyPr wrap="square" lIns="0" tIns="0" rIns="0" bIns="91440">
              <a:spAutoFit/>
            </a:bodyPr>
            <a:lstStyle/>
            <a:p>
              <a:pPr algn="ctr"/>
              <a:r>
                <a:rPr lang="en-US" sz="2400" b="1">
                  <a:solidFill>
                    <a:srgbClr val="0070AD"/>
                  </a:solidFill>
                </a:rPr>
                <a:t>20%</a:t>
              </a:r>
            </a:p>
          </p:txBody>
        </p:sp>
        <p:sp>
          <p:nvSpPr>
            <p:cNvPr id="15" name="Rectangle 14"/>
            <p:cNvSpPr/>
            <p:nvPr/>
          </p:nvSpPr>
          <p:spPr>
            <a:xfrm>
              <a:off x="8100060" y="3756661"/>
              <a:ext cx="1219200" cy="461665"/>
            </a:xfrm>
            <a:prstGeom prst="rect">
              <a:avLst/>
            </a:prstGeom>
          </p:spPr>
          <p:txBody>
            <a:bodyPr wrap="square" lIns="0" tIns="0" rIns="0" bIns="91440">
              <a:spAutoFit/>
            </a:bodyPr>
            <a:lstStyle/>
            <a:p>
              <a:pPr algn="ctr"/>
              <a:r>
                <a:rPr lang="en-US" sz="2400" b="1">
                  <a:solidFill>
                    <a:srgbClr val="0070AD"/>
                  </a:solidFill>
                </a:rPr>
                <a:t>30%</a:t>
              </a:r>
            </a:p>
          </p:txBody>
        </p:sp>
      </p:gr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4083602"/>
            <a:ext cx="4591062" cy="2170410"/>
          </a:xfrm>
          <a:prstGeom prst="rect">
            <a:avLst/>
          </a:prstGeom>
        </p:spPr>
        <p:txBody>
          <a:bodyPr anchor="t" anchorCtr="0">
            <a:no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2"/>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7"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8"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331273"/>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ext with Shapes - Layout1">
    <p:bg>
      <p:bgRef idx="1001">
        <a:schemeClr val="bg1"/>
      </p:bgRef>
    </p:bg>
    <p:spTree>
      <p:nvGrpSpPr>
        <p:cNvPr id="1" name=""/>
        <p:cNvGrpSpPr/>
        <p:nvPr/>
      </p:nvGrpSpPr>
      <p:grpSpPr>
        <a:xfrm>
          <a:off x="0" y="0"/>
          <a:ext cx="0" cy="0"/>
          <a:chOff x="0" y="0"/>
          <a:chExt cx="0" cy="0"/>
        </a:xfrm>
      </p:grpSpPr>
      <p:sp>
        <p:nvSpPr>
          <p:cNvPr id="21" name="Freeform 20"/>
          <p:cNvSpPr/>
          <p:nvPr userDrawn="1"/>
        </p:nvSpPr>
        <p:spPr>
          <a:xfrm>
            <a:off x="-19436" y="0"/>
            <a:ext cx="8471853" cy="6858000"/>
          </a:xfrm>
          <a:custGeom>
            <a:avLst/>
            <a:gdLst>
              <a:gd name="connsiteX0" fmla="*/ 0 w 8471853"/>
              <a:gd name="connsiteY0" fmla="*/ 0 h 6858000"/>
              <a:gd name="connsiteX1" fmla="*/ 4495269 w 8471853"/>
              <a:gd name="connsiteY1" fmla="*/ 851475 h 6858000"/>
              <a:gd name="connsiteX2" fmla="*/ 8471853 w 8471853"/>
              <a:gd name="connsiteY2" fmla="*/ 1803973 h 6858000"/>
              <a:gd name="connsiteX3" fmla="*/ 8471853 w 8471853"/>
              <a:gd name="connsiteY3" fmla="*/ 6626401 h 6858000"/>
              <a:gd name="connsiteX4" fmla="*/ 8471853 w 8471853"/>
              <a:gd name="connsiteY4" fmla="*/ 6858000 h 6858000"/>
              <a:gd name="connsiteX5" fmla="*/ 0 w 8471853"/>
              <a:gd name="connsiteY5" fmla="*/ 6858000 h 6858000"/>
              <a:gd name="connsiteX6" fmla="*/ 0 w 8471853"/>
              <a:gd name="connsiteY6" fmla="*/ 6823731 h 6858000"/>
              <a:gd name="connsiteX7" fmla="*/ 0 w 847185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1853" h="6858000">
                <a:moveTo>
                  <a:pt x="0" y="0"/>
                </a:moveTo>
                <a:cubicBezTo>
                  <a:pt x="115264" y="14432"/>
                  <a:pt x="3212965" y="577272"/>
                  <a:pt x="4495269" y="851475"/>
                </a:cubicBezTo>
                <a:cubicBezTo>
                  <a:pt x="5950468" y="1154543"/>
                  <a:pt x="7275996" y="1472042"/>
                  <a:pt x="8471853" y="1803973"/>
                </a:cubicBezTo>
                <a:cubicBezTo>
                  <a:pt x="8471853" y="1803973"/>
                  <a:pt x="8471853" y="1803973"/>
                  <a:pt x="8471853" y="6626401"/>
                </a:cubicBezTo>
                <a:lnTo>
                  <a:pt x="8471853" y="6858000"/>
                </a:lnTo>
                <a:lnTo>
                  <a:pt x="0" y="6858000"/>
                </a:lnTo>
                <a:lnTo>
                  <a:pt x="0" y="6823731"/>
                </a:lnTo>
                <a:cubicBezTo>
                  <a:pt x="0" y="5587721"/>
                  <a:pt x="0" y="350602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242" y="2946400"/>
            <a:ext cx="3512278" cy="315396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933768"/>
            <a:ext cx="9864476" cy="47910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3"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524000"/>
            <a:ext cx="5701406"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9829800" y="1830614"/>
            <a:ext cx="1954212" cy="243658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9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9800" y="5899190"/>
            <a:ext cx="1954212" cy="55399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1">
                <a:solidFill>
                  <a:schemeClr val="accent4"/>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Presentation Title</a:t>
            </a:r>
          </a:p>
        </p:txBody>
      </p:sp>
      <p:sp>
        <p:nvSpPr>
          <p:cNvPr id="26"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2018 </a:t>
            </a:r>
            <a:r>
              <a:rPr lang="en-US" sz="800" err="1">
                <a:solidFill>
                  <a:prstClr val="white"/>
                </a:solidFill>
                <a:cs typeface="Arial" panose="020B0604020202020204" pitchFamily="34" charset="0"/>
              </a:rPr>
              <a:t>Sogeti</a:t>
            </a:r>
            <a:r>
              <a:rPr lang="en-US" sz="800">
                <a:solidFill>
                  <a:prstClr val="white"/>
                </a:solidFill>
                <a:cs typeface="Arial" panose="020B0604020202020204" pitchFamily="34" charset="0"/>
              </a:rPr>
              <a:t>. All rights reserved.</a:t>
            </a: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48901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Text with Shapes - Layout1">
    <p:bg>
      <p:bgRef idx="1001">
        <a:schemeClr val="bg1"/>
      </p:bgRef>
    </p:bg>
    <p:spTree>
      <p:nvGrpSpPr>
        <p:cNvPr id="1" name=""/>
        <p:cNvGrpSpPr/>
        <p:nvPr/>
      </p:nvGrpSpPr>
      <p:grpSpPr>
        <a:xfrm>
          <a:off x="0" y="0"/>
          <a:ext cx="0" cy="0"/>
          <a:chOff x="0" y="0"/>
          <a:chExt cx="0" cy="0"/>
        </a:xfrm>
      </p:grpSpPr>
      <p:sp>
        <p:nvSpPr>
          <p:cNvPr id="33" name="Freeform 32"/>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17" name="Picture 16"/>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19" name="Group 18"/>
          <p:cNvGrpSpPr/>
          <p:nvPr userDrawn="1"/>
        </p:nvGrpSpPr>
        <p:grpSpPr>
          <a:xfrm>
            <a:off x="5404518" y="3855720"/>
            <a:ext cx="737292" cy="517956"/>
            <a:chOff x="4724400" y="3918586"/>
            <a:chExt cx="861243" cy="605034"/>
          </a:xfrm>
        </p:grpSpPr>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1" name="TextBox 20"/>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01</a:t>
              </a:r>
            </a:p>
          </p:txBody>
        </p:sp>
      </p:grpSp>
      <p:grpSp>
        <p:nvGrpSpPr>
          <p:cNvPr id="22" name="Group 21"/>
          <p:cNvGrpSpPr/>
          <p:nvPr userDrawn="1"/>
        </p:nvGrpSpPr>
        <p:grpSpPr>
          <a:xfrm>
            <a:off x="7192678" y="3855720"/>
            <a:ext cx="737292" cy="517956"/>
            <a:chOff x="4724400" y="3918586"/>
            <a:chExt cx="861243" cy="605034"/>
          </a:xfrm>
        </p:grpSpPr>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4" name="TextBox 23"/>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02</a:t>
              </a:r>
            </a:p>
          </p:txBody>
        </p:sp>
      </p:grpSp>
      <p:grpSp>
        <p:nvGrpSpPr>
          <p:cNvPr id="25" name="Group 24"/>
          <p:cNvGrpSpPr/>
          <p:nvPr userDrawn="1"/>
        </p:nvGrpSpPr>
        <p:grpSpPr>
          <a:xfrm>
            <a:off x="9011318" y="3855720"/>
            <a:ext cx="737292" cy="517956"/>
            <a:chOff x="4724400" y="3918586"/>
            <a:chExt cx="861243" cy="605034"/>
          </a:xfrm>
        </p:grpSpPr>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7" name="TextBox 26"/>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03</a:t>
              </a:r>
            </a:p>
          </p:txBody>
        </p:sp>
      </p:grpSp>
      <p:grpSp>
        <p:nvGrpSpPr>
          <p:cNvPr id="28" name="Group 27"/>
          <p:cNvGrpSpPr/>
          <p:nvPr userDrawn="1"/>
        </p:nvGrpSpPr>
        <p:grpSpPr>
          <a:xfrm>
            <a:off x="10657238" y="3855720"/>
            <a:ext cx="737292" cy="517956"/>
            <a:chOff x="4724400" y="3918586"/>
            <a:chExt cx="861243" cy="605034"/>
          </a:xfrm>
        </p:grpSpPr>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0" name="TextBox 29"/>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04</a:t>
              </a:r>
            </a:p>
          </p:txBody>
        </p:sp>
      </p:grpSp>
      <p:sp>
        <p:nvSpPr>
          <p:cNvPr id="3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4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1" name="Rectangle 27">
            <a:hlinkClick r:id="rId7"/>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42" name="Rectangle 27">
            <a:hlinkClick r:id="rId7"/>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43"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4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198750"/>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Text with Shapes - Layout1">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0462" y="1423036"/>
            <a:ext cx="5951537" cy="4183090"/>
          </a:xfrm>
          <a:prstGeom prst="rect">
            <a:avLst/>
          </a:prstGeom>
        </p:spPr>
      </p:pic>
      <p:sp>
        <p:nvSpPr>
          <p:cNvPr id="17" name="Freeform 16"/>
          <p:cNvSpPr>
            <a:spLocks/>
          </p:cNvSpPr>
          <p:nvPr/>
        </p:nvSpPr>
        <p:spPr bwMode="auto">
          <a:xfrm rot="10800000" flipH="1">
            <a:off x="6240462" y="4064176"/>
            <a:ext cx="5951537" cy="2793824"/>
          </a:xfrm>
          <a:custGeom>
            <a:avLst/>
            <a:gdLst>
              <a:gd name="connsiteX0" fmla="*/ 5951537 w 5951537"/>
              <a:gd name="connsiteY0" fmla="*/ 2793824 h 2793824"/>
              <a:gd name="connsiteX1" fmla="*/ 5951537 w 5951537"/>
              <a:gd name="connsiteY1" fmla="*/ 372819 h 2793824"/>
              <a:gd name="connsiteX2" fmla="*/ 5951537 w 5951537"/>
              <a:gd name="connsiteY2" fmla="*/ 0 h 2793824"/>
              <a:gd name="connsiteX3" fmla="*/ 0 w 5951537"/>
              <a:gd name="connsiteY3" fmla="*/ 0 h 2793824"/>
              <a:gd name="connsiteX4" fmla="*/ 0 w 5951537"/>
              <a:gd name="connsiteY4" fmla="*/ 171206 h 2793824"/>
              <a:gd name="connsiteX5" fmla="*/ 0 w 5951537"/>
              <a:gd name="connsiteY5" fmla="*/ 1526520 h 2793824"/>
              <a:gd name="connsiteX6" fmla="*/ 2793578 w 5951537"/>
              <a:gd name="connsiteY6" fmla="*/ 2195656 h 2793824"/>
              <a:gd name="connsiteX7" fmla="*/ 5951537 w 5951537"/>
              <a:gd name="connsiteY7" fmla="*/ 2793824 h 279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1537" h="2793824">
                <a:moveTo>
                  <a:pt x="5951537" y="2793824"/>
                </a:moveTo>
                <a:cubicBezTo>
                  <a:pt x="5951537" y="1846515"/>
                  <a:pt x="5951537" y="1047222"/>
                  <a:pt x="5951537" y="372819"/>
                </a:cubicBezTo>
                <a:lnTo>
                  <a:pt x="5951537" y="0"/>
                </a:lnTo>
                <a:lnTo>
                  <a:pt x="0" y="0"/>
                </a:lnTo>
                <a:lnTo>
                  <a:pt x="0" y="171206"/>
                </a:lnTo>
                <a:cubicBezTo>
                  <a:pt x="0" y="1526520"/>
                  <a:pt x="0" y="1526520"/>
                  <a:pt x="0" y="1526520"/>
                </a:cubicBezTo>
                <a:cubicBezTo>
                  <a:pt x="840098" y="1759704"/>
                  <a:pt x="1771291" y="1982749"/>
                  <a:pt x="2793578" y="2195656"/>
                </a:cubicBezTo>
                <a:cubicBezTo>
                  <a:pt x="3694406" y="2388286"/>
                  <a:pt x="5870564" y="2783685"/>
                  <a:pt x="5951537" y="279382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userDrawn="1">
            <p:ph type="body" sz="quarter" idx="10" hasCustomPrompt="1"/>
          </p:nvPr>
        </p:nvSpPr>
        <p:spPr>
          <a:xfrm>
            <a:off x="407987" y="1413990"/>
            <a:ext cx="5543551"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99022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ext with Shapes - Layout1">
    <p:bg>
      <p:bgRef idx="1001">
        <a:schemeClr val="bg1"/>
      </p:bgRef>
    </p:bg>
    <p:spTree>
      <p:nvGrpSpPr>
        <p:cNvPr id="1" name=""/>
        <p:cNvGrpSpPr/>
        <p:nvPr/>
      </p:nvGrpSpPr>
      <p:grpSpPr>
        <a:xfrm>
          <a:off x="0" y="0"/>
          <a:ext cx="0" cy="0"/>
          <a:chOff x="0" y="0"/>
          <a:chExt cx="0" cy="0"/>
        </a:xfrm>
      </p:grpSpPr>
      <p:sp>
        <p:nvSpPr>
          <p:cNvPr id="25" name="Freeform 24"/>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696200" y="1987868"/>
            <a:ext cx="2379855" cy="449580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1" name="Rectangle 10"/>
          <p:cNvSpPr/>
          <p:nvPr userDrawn="1"/>
        </p:nvSpPr>
        <p:spPr>
          <a:xfrm>
            <a:off x="9610725" y="4322033"/>
            <a:ext cx="1395508" cy="769441"/>
          </a:xfrm>
          <a:prstGeom prst="rect">
            <a:avLst/>
          </a:prstGeom>
        </p:spPr>
        <p:txBody>
          <a:bodyPr wrap="square">
            <a:spAutoFit/>
          </a:bodyPr>
          <a:lstStyle/>
          <a:p>
            <a:pPr algn="r">
              <a:buClr>
                <a:srgbClr val="0070AD"/>
              </a:buClr>
            </a:pPr>
            <a:r>
              <a:rPr lang="en-US" sz="2200" b="1">
                <a:solidFill>
                  <a:prstClr val="white"/>
                </a:solidFill>
              </a:rPr>
              <a:t>Lorem Ipsum</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419391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2"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1137"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3"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1429861"/>
            <a:ext cx="7230971" cy="2456339"/>
          </a:xfrm>
          <a:prstGeom prst="rect">
            <a:avLst/>
          </a:prstGeom>
        </p:spPr>
        <p:txBody>
          <a:bodyPr anchor="ctr"/>
          <a:lstStyle>
            <a:lvl1pPr marL="0" indent="0" algn="ctr">
              <a:buNone/>
              <a:defRPr sz="2000"/>
            </a:lvl1pPr>
          </a:lstStyle>
          <a:p>
            <a:endParaRPr lang="pt-PT"/>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8" name="Rectangle 27">
            <a:hlinkClick r:id="rId4"/>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9" name="Rectangle 27">
            <a:hlinkClick r:id="rId4"/>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30"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726731"/>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Text with Shapes - Layout1">
    <p:bg>
      <p:bgRef idx="1001">
        <a:schemeClr val="bg1"/>
      </p:bgRef>
    </p:bg>
    <p:spTree>
      <p:nvGrpSpPr>
        <p:cNvPr id="1" name=""/>
        <p:cNvGrpSpPr/>
        <p:nvPr/>
      </p:nvGrpSpPr>
      <p:grpSpPr>
        <a:xfrm>
          <a:off x="0" y="0"/>
          <a:ext cx="0" cy="0"/>
          <a:chOff x="0" y="0"/>
          <a:chExt cx="0" cy="0"/>
        </a:xfrm>
      </p:grpSpPr>
      <p:sp>
        <p:nvSpPr>
          <p:cNvPr id="16" name="Freeform 15"/>
          <p:cNvSpPr/>
          <p:nvPr userDrawn="1"/>
        </p:nvSpPr>
        <p:spPr>
          <a:xfrm>
            <a:off x="0" y="3048150"/>
            <a:ext cx="10105936" cy="380985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pic>
        <p:nvPicPr>
          <p:cNvPr id="12" name="Picture 11">
            <a:extLst>
              <a:ext uri="{FF2B5EF4-FFF2-40B4-BE49-F238E27FC236}">
                <a16:creationId xmlns:a16="http://schemas.microsoft.com/office/drawing/2014/main" id="{BBC6B32C-D462-4034-BF1F-AAA2222C84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18"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5423254"/>
            <a:ext cx="9202048"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399152" y="48075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399152" y="43503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1"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Presentation Title</a:t>
            </a:r>
          </a:p>
        </p:txBody>
      </p:sp>
      <p:sp>
        <p:nvSpPr>
          <p:cNvPr id="32"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Date</a:t>
            </a:r>
          </a:p>
        </p:txBody>
      </p:sp>
      <p:sp>
        <p:nvSpPr>
          <p:cNvPr id="33"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2018 </a:t>
            </a:r>
            <a:r>
              <a:rPr lang="en-US" sz="800" err="1">
                <a:solidFill>
                  <a:prstClr val="white"/>
                </a:solidFill>
                <a:cs typeface="Arial" panose="020B0604020202020204" pitchFamily="34" charset="0"/>
              </a:rPr>
              <a:t>Sogeti</a:t>
            </a:r>
            <a:r>
              <a:rPr lang="en-US" sz="800">
                <a:solidFill>
                  <a:prstClr val="white"/>
                </a:solidFill>
                <a:cs typeface="Arial" panose="020B0604020202020204" pitchFamily="34" charset="0"/>
              </a:rPr>
              <a:t>. All rights reserved.</a:t>
            </a:r>
          </a:p>
        </p:txBody>
      </p:sp>
      <p:cxnSp>
        <p:nvCxnSpPr>
          <p:cNvPr id="3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620167"/>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Text with Shapes - Layout1">
    <p:bg>
      <p:bgRef idx="1001">
        <a:schemeClr val="bg1"/>
      </p:bgRef>
    </p:bg>
    <p:spTree>
      <p:nvGrpSpPr>
        <p:cNvPr id="1" name=""/>
        <p:cNvGrpSpPr/>
        <p:nvPr/>
      </p:nvGrpSpPr>
      <p:grpSpPr>
        <a:xfrm>
          <a:off x="0" y="0"/>
          <a:ext cx="0" cy="0"/>
          <a:chOff x="0" y="0"/>
          <a:chExt cx="0" cy="0"/>
        </a:xfrm>
      </p:grpSpPr>
      <p:sp>
        <p:nvSpPr>
          <p:cNvPr id="22" name="Freeform 21"/>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043649" y="2857117"/>
            <a:ext cx="1316248" cy="3582877"/>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3"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30088" y="1412875"/>
            <a:ext cx="6300768" cy="2722563"/>
          </a:xfrm>
          <a:prstGeom prst="rect">
            <a:avLst/>
          </a:prstGeom>
        </p:spPr>
        <p:txBody>
          <a:bodyPr anchor="ctr"/>
          <a:lstStyle>
            <a:lvl1pPr algn="ctr">
              <a:defRPr/>
            </a:lvl1pPr>
          </a:lstStyle>
          <a:p>
            <a:endParaRPr lang="pt-PT"/>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181521" y="1770707"/>
            <a:ext cx="3602492" cy="1277293"/>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488896"/>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nk-Grey">
    <p:spTree>
      <p:nvGrpSpPr>
        <p:cNvPr id="1" name=""/>
        <p:cNvGrpSpPr/>
        <p:nvPr/>
      </p:nvGrpSpPr>
      <p:grpSpPr>
        <a:xfrm>
          <a:off x="0" y="0"/>
          <a:ext cx="0" cy="0"/>
          <a:chOff x="0" y="0"/>
          <a:chExt cx="0" cy="0"/>
        </a:xfrm>
      </p:grpSpPr>
      <p:sp>
        <p:nvSpPr>
          <p:cNvPr id="15" name="Freeform 14"/>
          <p:cNvSpPr/>
          <p:nvPr userDrawn="1"/>
        </p:nvSpPr>
        <p:spPr>
          <a:xfrm>
            <a:off x="5334000" y="3853580"/>
            <a:ext cx="6873945" cy="3004421"/>
          </a:xfrm>
          <a:custGeom>
            <a:avLst/>
            <a:gdLst>
              <a:gd name="connsiteX0" fmla="*/ 3131715 w 6873945"/>
              <a:gd name="connsiteY0" fmla="*/ 226 h 3004421"/>
              <a:gd name="connsiteX1" fmla="*/ 6873945 w 6873945"/>
              <a:gd name="connsiteY1" fmla="*/ 549103 h 3004421"/>
              <a:gd name="connsiteX2" fmla="*/ 6873945 w 6873945"/>
              <a:gd name="connsiteY2" fmla="*/ 2848107 h 3004421"/>
              <a:gd name="connsiteX3" fmla="*/ 6873945 w 6873945"/>
              <a:gd name="connsiteY3" fmla="*/ 3004421 h 3004421"/>
              <a:gd name="connsiteX4" fmla="*/ 0 w 6873945"/>
              <a:gd name="connsiteY4" fmla="*/ 3004421 h 3004421"/>
              <a:gd name="connsiteX5" fmla="*/ 0 w 6873945"/>
              <a:gd name="connsiteY5" fmla="*/ 2711764 h 3004421"/>
              <a:gd name="connsiteX6" fmla="*/ 0 w 6873945"/>
              <a:gd name="connsiteY6" fmla="*/ 1986869 h 3004421"/>
              <a:gd name="connsiteX7" fmla="*/ 3131715 w 6873945"/>
              <a:gd name="connsiteY7" fmla="*/ 226 h 30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3945" h="3004421">
                <a:moveTo>
                  <a:pt x="3131715" y="226"/>
                </a:moveTo>
                <a:cubicBezTo>
                  <a:pt x="4748449" y="11559"/>
                  <a:pt x="6466935" y="445480"/>
                  <a:pt x="6873945" y="549103"/>
                </a:cubicBezTo>
                <a:cubicBezTo>
                  <a:pt x="6873945" y="549103"/>
                  <a:pt x="6873945" y="549103"/>
                  <a:pt x="6873945" y="2848107"/>
                </a:cubicBezTo>
                <a:lnTo>
                  <a:pt x="6873945" y="3004421"/>
                </a:lnTo>
                <a:lnTo>
                  <a:pt x="0" y="3004421"/>
                </a:lnTo>
                <a:lnTo>
                  <a:pt x="0" y="2711764"/>
                </a:lnTo>
                <a:cubicBezTo>
                  <a:pt x="0" y="2477761"/>
                  <a:pt x="0" y="2236211"/>
                  <a:pt x="0" y="1986869"/>
                </a:cubicBezTo>
                <a:cubicBezTo>
                  <a:pt x="0" y="400145"/>
                  <a:pt x="1514981" y="-11108"/>
                  <a:pt x="3131715" y="22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400" y="836613"/>
            <a:ext cx="4986972" cy="573047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16"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6221413" cy="2091210"/>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solidFill>
                  <a:schemeClr val="tx1"/>
                </a:solidFill>
              </a:defRPr>
            </a:lvl2pPr>
            <a:lvl3pPr>
              <a:lnSpc>
                <a:spcPct val="100000"/>
              </a:lnSpc>
              <a:defRPr sz="1400">
                <a:solidFill>
                  <a:schemeClr val="tx1"/>
                </a:solidFill>
              </a:defRPr>
            </a:lvl3pPr>
            <a:lvl4pPr>
              <a:lnSpc>
                <a:spcPct val="100000"/>
              </a:lnSpc>
              <a:defRPr sz="1400">
                <a:solidFill>
                  <a:schemeClr val="tx1"/>
                </a:solidFill>
              </a:defRPr>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21"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3958859"/>
            <a:ext cx="4840287" cy="2456339"/>
          </a:xfrm>
          <a:prstGeom prst="rect">
            <a:avLst/>
          </a:prstGeom>
        </p:spPr>
        <p:txBody>
          <a:bodyPr anchor="ctr"/>
          <a:lstStyle>
            <a:lvl1pPr marL="0" indent="0" algn="ctr">
              <a:buNone/>
              <a:defRPr sz="2000"/>
            </a:lvl1pPr>
          </a:lstStyle>
          <a:p>
            <a:endParaRPr lang="pt-PT"/>
          </a:p>
        </p:txBody>
      </p:sp>
      <p:cxnSp>
        <p:nvCxnSpPr>
          <p:cNvPr id="2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7"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8"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661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cxnSp>
        <p:nvCxnSpPr>
          <p:cNvPr id="3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2"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33"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34"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94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5" name="Rectangle 14"/>
          <p:cNvSpPr/>
          <p:nvPr userDrawn="1"/>
        </p:nvSpPr>
        <p:spPr>
          <a:xfrm>
            <a:off x="426722" y="3491378"/>
            <a:ext cx="221996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a:solidFill>
                  <a:schemeClr val="accent5"/>
                </a:solidFill>
              </a:rPr>
              <a:t>A propos</a:t>
            </a:r>
            <a:r>
              <a:rPr lang="en-US" sz="1600" baseline="0">
                <a:solidFill>
                  <a:schemeClr val="accent5"/>
                </a:solidFill>
              </a:rPr>
              <a:t> de </a:t>
            </a:r>
            <a:r>
              <a:rPr lang="en-US" sz="1600">
                <a:solidFill>
                  <a:schemeClr val="accent5"/>
                </a:solidFill>
              </a:rPr>
              <a:t>Sogeti</a:t>
            </a:r>
          </a:p>
        </p:txBody>
      </p:sp>
      <p:sp>
        <p:nvSpPr>
          <p:cNvPr id="16" name="Rectangle 15"/>
          <p:cNvSpPr/>
          <p:nvPr userDrawn="1"/>
        </p:nvSpPr>
        <p:spPr>
          <a:xfrm>
            <a:off x="426722" y="5407369"/>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a:solidFill>
                  <a:schemeClr val="tx1"/>
                </a:solidFill>
              </a:rPr>
              <a:t>Plus </a:t>
            </a:r>
            <a:r>
              <a:rPr lang="en-US" sz="900" err="1">
                <a:solidFill>
                  <a:schemeClr val="tx1"/>
                </a:solidFill>
              </a:rPr>
              <a:t>d’informations</a:t>
            </a:r>
            <a:r>
              <a:rPr lang="en-US" sz="900">
                <a:solidFill>
                  <a:schemeClr val="tx1"/>
                </a:solidFill>
              </a:rPr>
              <a:t> sur</a:t>
            </a:r>
            <a:endParaRPr lang="en-US" sz="900">
              <a:solidFill>
                <a:schemeClr val="accent5"/>
              </a:solidFill>
            </a:endParaRPr>
          </a:p>
          <a:p>
            <a:pPr algn="l">
              <a:lnSpc>
                <a:spcPct val="100000"/>
              </a:lnSpc>
              <a:spcAft>
                <a:spcPts val="400"/>
              </a:spcAft>
            </a:pPr>
            <a:r>
              <a:rPr lang="en-US" sz="1050">
                <a:solidFill>
                  <a:schemeClr val="accent5"/>
                </a:solidFill>
              </a:rPr>
              <a:t>www.sogeti.com</a:t>
            </a:r>
          </a:p>
        </p:txBody>
      </p:sp>
      <p:sp>
        <p:nvSpPr>
          <p:cNvPr id="30" name="Rectangle 29">
            <a:hlinkClick r:id="rId2"/>
          </p:cNvPr>
          <p:cNvSpPr/>
          <p:nvPr userDrawn="1"/>
        </p:nvSpPr>
        <p:spPr>
          <a:xfrm>
            <a:off x="426723" y="5594826"/>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a:solidFill>
                  <a:schemeClr val="bg1"/>
                </a:solidFill>
                <a:latin typeface="+mn-lt"/>
                <a:cs typeface="Arial"/>
              </a:rPr>
              <a:t>This message contains information that may be privileged or confidential and is the property of the </a:t>
            </a:r>
            <a:r>
              <a:rPr lang="en-US" sz="800" noProof="0" err="1">
                <a:solidFill>
                  <a:schemeClr val="bg1"/>
                </a:solidFill>
                <a:latin typeface="+mn-lt"/>
                <a:cs typeface="Arial"/>
              </a:rPr>
              <a:t>Capgemini</a:t>
            </a:r>
            <a:r>
              <a:rPr lang="en-US" sz="800" noProof="0">
                <a:solidFill>
                  <a:schemeClr val="bg1"/>
                </a:solidFill>
                <a:latin typeface="+mn-lt"/>
                <a:cs typeface="Arial"/>
              </a:rPr>
              <a:t> Group.</a:t>
            </a:r>
          </a:p>
          <a:p>
            <a:pPr algn="r">
              <a:spcAft>
                <a:spcPts val="600"/>
              </a:spcAft>
            </a:pPr>
            <a:r>
              <a:rPr lang="en-US" sz="800" noProof="0">
                <a:solidFill>
                  <a:schemeClr val="bg1"/>
                </a:solidFill>
                <a:latin typeface="+mn-lt"/>
                <a:cs typeface="Arial"/>
              </a:rPr>
              <a:t>Copyright</a:t>
            </a:r>
            <a:r>
              <a:rPr lang="en-US" sz="800" baseline="30000" noProof="0">
                <a:solidFill>
                  <a:schemeClr val="bg1"/>
                </a:solidFill>
                <a:latin typeface="+mn-lt"/>
                <a:cs typeface="Arial"/>
              </a:rPr>
              <a:t>©</a:t>
            </a:r>
            <a:r>
              <a:rPr lang="en-US" sz="800" noProof="0">
                <a:solidFill>
                  <a:schemeClr val="bg1"/>
                </a:solidFill>
                <a:latin typeface="+mn-lt"/>
                <a:cs typeface="Arial"/>
              </a:rPr>
              <a:t> 2018 </a:t>
            </a:r>
            <a:r>
              <a:rPr lang="en-US" sz="800" noProof="0" err="1">
                <a:solidFill>
                  <a:schemeClr val="bg1"/>
                </a:solidFill>
                <a:latin typeface="+mn-lt"/>
                <a:cs typeface="Arial"/>
              </a:rPr>
              <a:t>Sogeti</a:t>
            </a:r>
            <a:r>
              <a:rPr lang="en-US" sz="800" noProof="0">
                <a:solidFill>
                  <a:schemeClr val="bg1"/>
                </a:solidFill>
                <a:latin typeface="+mn-lt"/>
                <a:cs typeface="Arial"/>
              </a:rPr>
              <a:t>. All rights reserved.</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CB1D44DE-9375-4835-B18F-A334E66D7F1C}"/>
              </a:ext>
            </a:extLst>
          </p:cNvPr>
          <p:cNvSpPr/>
          <p:nvPr userDrawn="1"/>
        </p:nvSpPr>
        <p:spPr>
          <a:xfrm>
            <a:off x="401188" y="3861048"/>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900" kern="1200">
                <a:solidFill>
                  <a:schemeClr val="tx1"/>
                </a:solidFill>
                <a:effectLst/>
                <a:latin typeface="+mn-lt"/>
                <a:ea typeface="+mn-ea"/>
                <a:cs typeface="+mn-cs"/>
              </a:rPr>
              <a:t>Sogeti est l’un des leaders des services de technologie et d’ingénierie. Sogeti propose des solutions permettant d’accélérer la transformation digitale et offre une expertise de pointe dans les domaines du Cloud, de la Cybersécurité, du Digital </a:t>
            </a:r>
            <a:r>
              <a:rPr lang="fr-FR" sz="900" kern="1200" err="1">
                <a:solidFill>
                  <a:schemeClr val="tx1"/>
                </a:solidFill>
                <a:effectLst/>
                <a:latin typeface="+mn-lt"/>
                <a:ea typeface="+mn-ea"/>
                <a:cs typeface="+mn-cs"/>
              </a:rPr>
              <a:t>Manufacturing</a:t>
            </a:r>
            <a:r>
              <a:rPr lang="fr-FR" sz="900" kern="1200">
                <a:solidFill>
                  <a:schemeClr val="tx1"/>
                </a:solidFill>
                <a:effectLst/>
                <a:latin typeface="+mn-lt"/>
                <a:ea typeface="+mn-ea"/>
                <a:cs typeface="+mn-cs"/>
              </a:rPr>
              <a:t>, de la Digital Assurance et du </a:t>
            </a:r>
            <a:r>
              <a:rPr lang="fr-FR" sz="900" kern="1200" err="1">
                <a:solidFill>
                  <a:schemeClr val="tx1"/>
                </a:solidFill>
                <a:effectLst/>
                <a:latin typeface="+mn-lt"/>
                <a:ea typeface="+mn-ea"/>
                <a:cs typeface="+mn-cs"/>
              </a:rPr>
              <a:t>Testing</a:t>
            </a:r>
            <a:r>
              <a:rPr lang="fr-FR" sz="900" kern="1200">
                <a:solidFill>
                  <a:schemeClr val="tx1"/>
                </a:solidFill>
                <a:effectLst/>
                <a:latin typeface="+mn-lt"/>
                <a:ea typeface="+mn-ea"/>
                <a:cs typeface="+mn-cs"/>
              </a:rPr>
              <a:t>, et des nouvelles technologies. Sogeti allie agilité et rapidité de mise œuvre, et s’appuie sur des partenariats technologiques forts, des méthodologies innovantes, et son modèle global de prestations de services </a:t>
            </a:r>
            <a:r>
              <a:rPr lang="fr-FR" sz="900" kern="1200" err="1">
                <a:solidFill>
                  <a:schemeClr val="tx1"/>
                </a:solidFill>
                <a:effectLst/>
                <a:latin typeface="+mn-lt"/>
                <a:ea typeface="+mn-ea"/>
                <a:cs typeface="+mn-cs"/>
              </a:rPr>
              <a:t>Rightshore</a:t>
            </a:r>
            <a:r>
              <a:rPr lang="fr-FR" sz="900" kern="1200">
                <a:solidFill>
                  <a:schemeClr val="tx1"/>
                </a:solidFill>
                <a:effectLst/>
                <a:latin typeface="+mn-lt"/>
                <a:ea typeface="+mn-ea"/>
                <a:cs typeface="+mn-cs"/>
              </a:rPr>
              <a:t>®. Présente dans 15 pays avec plus de 100 implantations en Europe, aux Etats-Unis et en Inde, la société réunit plus de 25 000 collaborateurs. Sogeti est une filiale à 100% de Capgemini SE, coté à la Bourse de Paris. </a:t>
            </a:r>
          </a:p>
          <a:p>
            <a:pPr algn="just"/>
            <a:r>
              <a:rPr lang="en-US" sz="900" kern="1200">
                <a:solidFill>
                  <a:schemeClr val="tx1"/>
                </a:solidFill>
                <a:effectLst/>
                <a:latin typeface="+mn-lt"/>
                <a:ea typeface="+mn-ea"/>
                <a:cs typeface="+mn-cs"/>
              </a:rPr>
              <a:t> </a:t>
            </a:r>
            <a:endParaRPr lang="fr-FR" sz="900" kern="1200">
              <a:solidFill>
                <a:schemeClr val="tx1"/>
              </a:solidFill>
              <a:effectLst/>
              <a:latin typeface="+mn-lt"/>
              <a:ea typeface="+mn-ea"/>
              <a:cs typeface="+mn-cs"/>
            </a:endParaRPr>
          </a:p>
        </p:txBody>
      </p:sp>
    </p:spTree>
    <p:extLst>
      <p:ext uri="{BB962C8B-B14F-4D97-AF65-F5344CB8AC3E}">
        <p14:creationId xmlns:p14="http://schemas.microsoft.com/office/powerpoint/2010/main" val="8810702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41065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Tree>
    <p:extLst>
      <p:ext uri="{BB962C8B-B14F-4D97-AF65-F5344CB8AC3E}">
        <p14:creationId xmlns:p14="http://schemas.microsoft.com/office/powerpoint/2010/main" val="2752499305"/>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13" name="Title Placeholder 1">
            <a:extLst>
              <a:ext uri="{FF2B5EF4-FFF2-40B4-BE49-F238E27FC236}">
                <a16:creationId xmlns:a16="http://schemas.microsoft.com/office/drawing/2014/main" id="{54859CF9-C27B-4747-87C3-A345930DF64F}"/>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Tree>
    <p:extLst>
      <p:ext uri="{BB962C8B-B14F-4D97-AF65-F5344CB8AC3E}">
        <p14:creationId xmlns:p14="http://schemas.microsoft.com/office/powerpoint/2010/main" val="3044701562"/>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Tree>
    <p:extLst>
      <p:ext uri="{BB962C8B-B14F-4D97-AF65-F5344CB8AC3E}">
        <p14:creationId xmlns:p14="http://schemas.microsoft.com/office/powerpoint/2010/main" val="2142361118"/>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wo Pie Charts">
    <p:spTree>
      <p:nvGrpSpPr>
        <p:cNvPr id="1" name=""/>
        <p:cNvGrpSpPr/>
        <p:nvPr/>
      </p:nvGrpSpPr>
      <p:grpSpPr>
        <a:xfrm>
          <a:off x="0" y="0"/>
          <a:ext cx="0" cy="0"/>
          <a:chOff x="0" y="0"/>
          <a:chExt cx="0" cy="0"/>
        </a:xfrm>
      </p:grpSpPr>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a:t>Click to insert chart title</a:t>
            </a: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spTree>
    <p:extLst>
      <p:ext uri="{BB962C8B-B14F-4D97-AF65-F5344CB8AC3E}">
        <p14:creationId xmlns:p14="http://schemas.microsoft.com/office/powerpoint/2010/main" val="36481801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Tree>
    <p:extLst>
      <p:ext uri="{BB962C8B-B14F-4D97-AF65-F5344CB8AC3E}">
        <p14:creationId xmlns:p14="http://schemas.microsoft.com/office/powerpoint/2010/main" val="2940833473"/>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whit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8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0" rIns="0" bIns="0" rtlCol="0" anchor="t">
            <a:normAutofit/>
          </a:bodyPr>
          <a:lstStyle>
            <a:lvl1pPr>
              <a:defRPr lang="en-GB" dirty="0">
                <a:solidFill>
                  <a:schemeClr val="tx2"/>
                </a:solidFill>
              </a:defRPr>
            </a:lvl1pPr>
          </a:lstStyle>
          <a:p>
            <a:pPr lvl="0">
              <a:lnSpc>
                <a:spcPts val="3000"/>
              </a:lnSpc>
            </a:pPr>
            <a:r>
              <a:rPr lang="en-US"/>
              <a:t>Click to edit Master title style</a:t>
            </a:r>
            <a:endParaRPr lang="en-GB"/>
          </a:p>
        </p:txBody>
      </p:sp>
    </p:spTree>
    <p:extLst>
      <p:ext uri="{BB962C8B-B14F-4D97-AF65-F5344CB8AC3E}">
        <p14:creationId xmlns:p14="http://schemas.microsoft.com/office/powerpoint/2010/main" val="12259599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a:t>Subtitle</a:t>
            </a:r>
          </a:p>
        </p:txBody>
      </p:sp>
    </p:spTree>
    <p:extLst>
      <p:ext uri="{BB962C8B-B14F-4D97-AF65-F5344CB8AC3E}">
        <p14:creationId xmlns:p14="http://schemas.microsoft.com/office/powerpoint/2010/main" val="101502641"/>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Cover2">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9435172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8_Cover2">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spTree>
    <p:extLst>
      <p:ext uri="{BB962C8B-B14F-4D97-AF65-F5344CB8AC3E}">
        <p14:creationId xmlns:p14="http://schemas.microsoft.com/office/powerpoint/2010/main" val="4968382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over1">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1211309718"/>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5" name="Rectangle 14"/>
          <p:cNvSpPr/>
          <p:nvPr userDrawn="1"/>
        </p:nvSpPr>
        <p:spPr>
          <a:xfrm>
            <a:off x="7155492" y="2453640"/>
            <a:ext cx="221996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a:solidFill>
                  <a:schemeClr val="accent3"/>
                </a:solidFill>
              </a:rPr>
              <a:t>About Sogeti</a:t>
            </a:r>
          </a:p>
        </p:txBody>
      </p:sp>
      <p:sp>
        <p:nvSpPr>
          <p:cNvPr id="16" name="Rectangle 15"/>
          <p:cNvSpPr/>
          <p:nvPr userDrawn="1"/>
        </p:nvSpPr>
        <p:spPr>
          <a:xfrm>
            <a:off x="7155492" y="4369631"/>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a:solidFill>
                  <a:schemeClr val="tx1"/>
                </a:solidFill>
              </a:rPr>
              <a:t>Learn more about us at</a:t>
            </a:r>
            <a:endParaRPr lang="en-US" sz="900">
              <a:solidFill>
                <a:schemeClr val="accent3"/>
              </a:solidFill>
            </a:endParaRPr>
          </a:p>
          <a:p>
            <a:pPr algn="l">
              <a:lnSpc>
                <a:spcPct val="100000"/>
              </a:lnSpc>
              <a:spcAft>
                <a:spcPts val="400"/>
              </a:spcAft>
            </a:pPr>
            <a:r>
              <a:rPr lang="en-US" sz="1050">
                <a:solidFill>
                  <a:schemeClr val="accent3"/>
                </a:solidFill>
              </a:rPr>
              <a:t>www.fr.sogeti.com</a:t>
            </a: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a:solidFill>
                  <a:schemeClr val="bg1"/>
                </a:solidFill>
                <a:latin typeface="+mn-lt"/>
                <a:cs typeface="Arial"/>
              </a:rPr>
              <a:t>This message contains information that may be privileged or confidential and is the property of the </a:t>
            </a:r>
            <a:r>
              <a:rPr lang="en-US" sz="800" noProof="0" err="1">
                <a:solidFill>
                  <a:schemeClr val="bg1"/>
                </a:solidFill>
                <a:latin typeface="+mn-lt"/>
                <a:cs typeface="Arial"/>
              </a:rPr>
              <a:t>Capgemini</a:t>
            </a:r>
            <a:r>
              <a:rPr lang="en-US" sz="800" noProof="0">
                <a:solidFill>
                  <a:schemeClr val="bg1"/>
                </a:solidFill>
                <a:latin typeface="+mn-lt"/>
                <a:cs typeface="Arial"/>
              </a:rPr>
              <a:t> Group.</a:t>
            </a:r>
          </a:p>
          <a:p>
            <a:pPr algn="l">
              <a:spcAft>
                <a:spcPts val="600"/>
              </a:spcAft>
            </a:pPr>
            <a:r>
              <a:rPr lang="en-US" sz="800" noProof="0">
                <a:solidFill>
                  <a:schemeClr val="bg1"/>
                </a:solidFill>
                <a:latin typeface="+mn-lt"/>
                <a:cs typeface="Arial"/>
              </a:rPr>
              <a:t>Copyright</a:t>
            </a:r>
            <a:r>
              <a:rPr lang="en-US" sz="800" baseline="30000" noProof="0">
                <a:solidFill>
                  <a:schemeClr val="bg1"/>
                </a:solidFill>
                <a:latin typeface="+mn-lt"/>
                <a:cs typeface="Arial"/>
              </a:rPr>
              <a:t>©</a:t>
            </a:r>
            <a:r>
              <a:rPr lang="en-US" sz="800" noProof="0">
                <a:solidFill>
                  <a:schemeClr val="bg1"/>
                </a:solidFill>
                <a:latin typeface="+mn-lt"/>
                <a:cs typeface="Arial"/>
              </a:rPr>
              <a:t> 2018 </a:t>
            </a:r>
            <a:r>
              <a:rPr lang="en-US" sz="800" noProof="0" err="1">
                <a:solidFill>
                  <a:schemeClr val="bg1"/>
                </a:solidFill>
                <a:latin typeface="+mn-lt"/>
                <a:cs typeface="Arial"/>
              </a:rPr>
              <a:t>Sogeti</a:t>
            </a:r>
            <a:r>
              <a:rPr lang="en-US" sz="800" noProof="0">
                <a:solidFill>
                  <a:schemeClr val="bg1"/>
                </a:solidFill>
                <a:latin typeface="+mn-lt"/>
                <a:cs typeface="Arial"/>
              </a:rPr>
              <a:t>. All rights reserved.</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187278" y="3962400"/>
            <a:ext cx="333195" cy="333195"/>
          </a:xfrm>
          <a:prstGeom prst="rect">
            <a:avLst/>
          </a:prstGeom>
          <a:noFill/>
        </p:spPr>
      </p:pic>
      <p:sp>
        <p:nvSpPr>
          <p:cNvPr id="17" name="Rectangle 16">
            <a:extLst>
              <a:ext uri="{FF2B5EF4-FFF2-40B4-BE49-F238E27FC236}">
                <a16:creationId xmlns:a16="http://schemas.microsoft.com/office/drawing/2014/main" id="{7C9E7AB6-360B-4526-A05F-E716E577D207}"/>
              </a:ext>
            </a:extLst>
          </p:cNvPr>
          <p:cNvSpPr/>
          <p:nvPr userDrawn="1"/>
        </p:nvSpPr>
        <p:spPr>
          <a:xfrm>
            <a:off x="7155491" y="2852936"/>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err="1">
                <a:solidFill>
                  <a:schemeClr val="tx1"/>
                </a:solidFill>
                <a:effectLst/>
                <a:latin typeface="+mn-lt"/>
                <a:ea typeface="+mn-ea"/>
                <a:cs typeface="+mn-cs"/>
              </a:rPr>
              <a:t>Rightshore</a:t>
            </a:r>
            <a:r>
              <a:rPr lang="en-US" sz="900" kern="120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a:solidFill>
                <a:schemeClr val="tx1"/>
              </a:solidFill>
              <a:effectLst/>
              <a:latin typeface="+mn-lt"/>
              <a:ea typeface="+mn-ea"/>
              <a:cs typeface="+mn-cs"/>
            </a:endParaRPr>
          </a:p>
          <a:p>
            <a:pPr marL="0" algn="just" defTabSz="914400" rtl="0" eaLnBrk="1" latinLnBrk="0" hangingPunct="1"/>
            <a:endParaRPr lang="fr-FR" sz="900" kern="1200">
              <a:solidFill>
                <a:schemeClr val="tx1"/>
              </a:solidFill>
              <a:effectLst/>
              <a:latin typeface="+mn-lt"/>
              <a:ea typeface="+mn-ea"/>
              <a:cs typeface="+mn-cs"/>
            </a:endParaRPr>
          </a:p>
        </p:txBody>
      </p:sp>
    </p:spTree>
    <p:extLst>
      <p:ext uri="{BB962C8B-B14F-4D97-AF65-F5344CB8AC3E}">
        <p14:creationId xmlns:p14="http://schemas.microsoft.com/office/powerpoint/2010/main" val="13783689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Cover2">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24288091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ver2">
    <p:spTree>
      <p:nvGrpSpPr>
        <p:cNvPr id="1" name=""/>
        <p:cNvGrpSpPr/>
        <p:nvPr/>
      </p:nvGrpSpPr>
      <p:grpSpPr>
        <a:xfrm>
          <a:off x="0" y="0"/>
          <a:ext cx="0" cy="0"/>
          <a:chOff x="0" y="0"/>
          <a:chExt cx="0" cy="0"/>
        </a:xfrm>
      </p:grpSpPr>
      <p:sp>
        <p:nvSpPr>
          <p:cNvPr id="11" name="Freeform 10"/>
          <p:cNvSpPr/>
          <p:nvPr userDrawn="1"/>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36696151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Cover2">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23111124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Cover2">
    <p:spTree>
      <p:nvGrpSpPr>
        <p:cNvPr id="1" name=""/>
        <p:cNvGrpSpPr/>
        <p:nvPr/>
      </p:nvGrpSpPr>
      <p:grpSpPr>
        <a:xfrm>
          <a:off x="0" y="0"/>
          <a:ext cx="0" cy="0"/>
          <a:chOff x="0" y="0"/>
          <a:chExt cx="0" cy="0"/>
        </a:xfrm>
      </p:grpSpPr>
      <p:sp>
        <p:nvSpPr>
          <p:cNvPr id="13" name="Freeform 12"/>
          <p:cNvSpPr/>
          <p:nvPr userDrawn="1"/>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7620835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050172" y="6587911"/>
            <a:ext cx="0" cy="155576"/>
          </a:xfrm>
          <a:prstGeom prst="line">
            <a:avLst/>
          </a:prstGeom>
          <a:solidFill>
            <a:schemeClr val="tx1"/>
          </a:solidFill>
          <a:ln w="635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8" name="Rectangle 27">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ESEC Cybersecurity services</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5039198"/>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2195403" y="6555971"/>
            <a:ext cx="1039812" cy="215231"/>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10/2018</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927950"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784356" y="6587911"/>
            <a:ext cx="0" cy="155576"/>
          </a:xfrm>
          <a:prstGeom prst="line">
            <a:avLst/>
          </a:prstGeom>
          <a:solidFill>
            <a:schemeClr val="tx1"/>
          </a:solidFill>
          <a:ln w="6350" cap="rnd">
            <a:solidFill>
              <a:schemeClr val="tx2"/>
            </a:solidFill>
            <a:round/>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B5D9080C-685C-4539-88A3-78356815691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61848" y="259236"/>
            <a:ext cx="1631504" cy="714399"/>
          </a:xfrm>
          <a:prstGeom prst="rect">
            <a:avLst/>
          </a:prstGeom>
        </p:spPr>
      </p:pic>
    </p:spTree>
    <p:extLst>
      <p:ext uri="{BB962C8B-B14F-4D97-AF65-F5344CB8AC3E}">
        <p14:creationId xmlns:p14="http://schemas.microsoft.com/office/powerpoint/2010/main" val="5459698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insert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5"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7222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07987" y="1423337"/>
            <a:ext cx="3584661"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buClr>
                <a:schemeClr val="accent4"/>
              </a:buClr>
              <a:defRPr sz="1200">
                <a:solidFill>
                  <a:schemeClr val="tx1"/>
                </a:solidFill>
              </a:defRPr>
            </a:lvl3pPr>
            <a:lvl4pPr marL="509588" indent="-161925">
              <a:lnSpc>
                <a:spcPts val="1200"/>
              </a:lnSpc>
              <a:buClr>
                <a:schemeClr val="accent2"/>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cxnSp>
        <p:nvCxnSpPr>
          <p:cNvPr id="2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31"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32"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26742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sp>
        <p:nvSpPr>
          <p:cNvPr id="28" name="Freeform 27"/>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40798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40798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49520" y="1654230"/>
            <a:ext cx="7363358" cy="4787097"/>
          </a:xfrm>
          <a:prstGeom prst="rect">
            <a:avLst/>
          </a:prstGeom>
        </p:spPr>
      </p:pic>
      <p:pic>
        <p:nvPicPr>
          <p:cNvPr id="14" name="Image 13">
            <a:extLst>
              <a:ext uri="{FF2B5EF4-FFF2-40B4-BE49-F238E27FC236}">
                <a16:creationId xmlns:a16="http://schemas.microsoft.com/office/drawing/2014/main" id="{CE1CAD77-1B3B-434D-A121-91CFE4B4B01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2528" y="5630679"/>
            <a:ext cx="1728192" cy="822508"/>
          </a:xfrm>
          <a:prstGeom prst="rect">
            <a:avLst/>
          </a:prstGeom>
        </p:spPr>
      </p:pic>
    </p:spTree>
    <p:extLst>
      <p:ext uri="{BB962C8B-B14F-4D97-AF65-F5344CB8AC3E}">
        <p14:creationId xmlns:p14="http://schemas.microsoft.com/office/powerpoint/2010/main" val="1872367836"/>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grpSp>
        <p:nvGrpSpPr>
          <p:cNvPr id="31" name="Group 30"/>
          <p:cNvGrpSpPr/>
          <p:nvPr userDrawn="1"/>
        </p:nvGrpSpPr>
        <p:grpSpPr>
          <a:xfrm>
            <a:off x="407988" y="2118167"/>
            <a:ext cx="11376025" cy="2683397"/>
            <a:chOff x="407988" y="3962400"/>
            <a:chExt cx="11124255" cy="2286000"/>
          </a:xfrm>
          <a:solidFill>
            <a:schemeClr val="bg2"/>
          </a:solidFill>
        </p:grpSpPr>
        <p:sp>
          <p:nvSpPr>
            <p:cNvPr id="32" name="Rectangle 31"/>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33" name="Rectangle 32"/>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34" name="Rectangle 33"/>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grpSp>
      <p:grpSp>
        <p:nvGrpSpPr>
          <p:cNvPr id="40" name="Group 39"/>
          <p:cNvGrpSpPr/>
          <p:nvPr userDrawn="1"/>
        </p:nvGrpSpPr>
        <p:grpSpPr>
          <a:xfrm>
            <a:off x="407988" y="4379090"/>
            <a:ext cx="11376025" cy="1963838"/>
            <a:chOff x="407988" y="3962400"/>
            <a:chExt cx="11124255" cy="2286000"/>
          </a:xfrm>
        </p:grpSpPr>
        <p:sp>
          <p:nvSpPr>
            <p:cNvPr id="41" name="Rectangle 40"/>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42" name="Rectangle 41"/>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43" name="Rectangle 42"/>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grpSp>
      <p:grpSp>
        <p:nvGrpSpPr>
          <p:cNvPr id="44" name="Group 43"/>
          <p:cNvGrpSpPr/>
          <p:nvPr userDrawn="1"/>
        </p:nvGrpSpPr>
        <p:grpSpPr>
          <a:xfrm>
            <a:off x="8373319" y="3927105"/>
            <a:ext cx="1060048" cy="656220"/>
            <a:chOff x="402908" y="4604216"/>
            <a:chExt cx="920734" cy="569978"/>
          </a:xfrm>
        </p:grpSpPr>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46" name="TextBox 45"/>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03</a:t>
              </a:r>
            </a:p>
          </p:txBody>
        </p:sp>
      </p:grpSp>
      <p:grpSp>
        <p:nvGrpSpPr>
          <p:cNvPr id="47" name="Group 46"/>
          <p:cNvGrpSpPr/>
          <p:nvPr userDrawn="1"/>
        </p:nvGrpSpPr>
        <p:grpSpPr>
          <a:xfrm>
            <a:off x="4391628" y="3927105"/>
            <a:ext cx="1060048" cy="656220"/>
            <a:chOff x="402908" y="4604216"/>
            <a:chExt cx="920734" cy="569978"/>
          </a:xfrm>
        </p:grpSpPr>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3" name="TextBox 52"/>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02</a:t>
              </a:r>
            </a:p>
          </p:txBody>
        </p:sp>
      </p:grpSp>
      <p:grpSp>
        <p:nvGrpSpPr>
          <p:cNvPr id="54" name="Group 53"/>
          <p:cNvGrpSpPr/>
          <p:nvPr userDrawn="1"/>
        </p:nvGrpSpPr>
        <p:grpSpPr>
          <a:xfrm>
            <a:off x="617317" y="3927105"/>
            <a:ext cx="1060048" cy="656220"/>
            <a:chOff x="402908" y="4604216"/>
            <a:chExt cx="920734" cy="569978"/>
          </a:xfrm>
        </p:grpSpPr>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6" name="TextBox 55"/>
            <p:cNvSpPr txBox="1"/>
            <p:nvPr/>
          </p:nvSpPr>
          <p:spPr>
            <a:xfrm>
              <a:off x="588264" y="4685498"/>
              <a:ext cx="477849" cy="347527"/>
            </a:xfrm>
            <a:prstGeom prst="rect">
              <a:avLst/>
            </a:prstGeom>
            <a:noFill/>
          </p:spPr>
          <p:txBody>
            <a:bodyPr wrap="none" rtlCol="0">
              <a:spAutoFit/>
            </a:bodyPr>
            <a:lstStyle/>
            <a:p>
              <a:r>
                <a:rPr lang="en-US" sz="2000" b="1">
                  <a:solidFill>
                    <a:srgbClr val="0070AD"/>
                  </a:solidFill>
                </a:rPr>
                <a:t>01</a:t>
              </a:r>
            </a:p>
          </p:txBody>
        </p:sp>
      </p:grpSp>
      <p:pic>
        <p:nvPicPr>
          <p:cNvPr id="57" name="Picture 5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7741" y="1862571"/>
            <a:ext cx="3193059" cy="1978701"/>
          </a:xfrm>
          <a:prstGeom prst="rect">
            <a:avLst/>
          </a:prstGeom>
        </p:spPr>
      </p:pic>
      <p:pic>
        <p:nvPicPr>
          <p:cNvPr id="58" name="Picture 5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1384726" y="1360456"/>
            <a:ext cx="1694139" cy="1933432"/>
          </a:xfrm>
          <a:prstGeom prst="rect">
            <a:avLst/>
          </a:prstGeom>
        </p:spPr>
      </p:pic>
      <p:pic>
        <p:nvPicPr>
          <p:cNvPr id="59" name="Picture 5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28541" y="1862571"/>
            <a:ext cx="3193059" cy="1978701"/>
          </a:xfrm>
          <a:prstGeom prst="rect">
            <a:avLst/>
          </a:prstGeom>
        </p:spPr>
      </p:pic>
      <p:pic>
        <p:nvPicPr>
          <p:cNvPr id="60" name="Picture 5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56701" y="1395468"/>
            <a:ext cx="2168659" cy="2008131"/>
          </a:xfrm>
          <a:prstGeom prst="rect">
            <a:avLst/>
          </a:prstGeom>
        </p:spPr>
      </p:pic>
      <p:pic>
        <p:nvPicPr>
          <p:cNvPr id="61" name="Picture 6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8381" y="1862571"/>
            <a:ext cx="3193059" cy="1978701"/>
          </a:xfrm>
          <a:prstGeom prst="rect">
            <a:avLst/>
          </a:prstGeom>
        </p:spPr>
      </p:pic>
      <p:pic>
        <p:nvPicPr>
          <p:cNvPr id="62" name="Picture 6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76360" y="1578863"/>
            <a:ext cx="1996972" cy="1727697"/>
          </a:xfrm>
          <a:prstGeom prst="rect">
            <a:avLst/>
          </a:prstGeom>
        </p:spPr>
      </p:pic>
      <p:sp>
        <p:nvSpPr>
          <p:cNvPr id="3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54843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3990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2598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6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68" name="Rectangle 27">
            <a:hlinkClick r:id="rId7"/>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69" name="Rectangle 27">
            <a:hlinkClick r:id="rId7"/>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70"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7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39" name="Image 38">
            <a:extLst>
              <a:ext uri="{FF2B5EF4-FFF2-40B4-BE49-F238E27FC236}">
                <a16:creationId xmlns:a16="http://schemas.microsoft.com/office/drawing/2014/main" id="{34C771E2-3EF7-4DC7-A01F-D2E929CCED5E}"/>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0344472" y="116632"/>
            <a:ext cx="1728192" cy="822508"/>
          </a:xfrm>
          <a:prstGeom prst="rect">
            <a:avLst/>
          </a:prstGeom>
        </p:spPr>
      </p:pic>
    </p:spTree>
    <p:extLst>
      <p:ext uri="{BB962C8B-B14F-4D97-AF65-F5344CB8AC3E}">
        <p14:creationId xmlns:p14="http://schemas.microsoft.com/office/powerpoint/2010/main" val="4087635074"/>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ext with Shapes - Layout1">
    <p:bg>
      <p:bgRef idx="1001">
        <a:schemeClr val="bg1"/>
      </p:bgRef>
    </p:bg>
    <p:spTree>
      <p:nvGrpSpPr>
        <p:cNvPr id="1" name=""/>
        <p:cNvGrpSpPr/>
        <p:nvPr/>
      </p:nvGrpSpPr>
      <p:grpSpPr>
        <a:xfrm>
          <a:off x="0" y="0"/>
          <a:ext cx="0" cy="0"/>
          <a:chOff x="0" y="0"/>
          <a:chExt cx="0" cy="0"/>
        </a:xfrm>
      </p:grpSpPr>
      <p:sp>
        <p:nvSpPr>
          <p:cNvPr id="39" name="Freeform 10"/>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50" name="Picture 4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6240463" y="1412874"/>
            <a:ext cx="5543549" cy="504016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47A1CF39-E016-42D9-BF60-C8049D8A64D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344472" y="116632"/>
            <a:ext cx="1728192" cy="822508"/>
          </a:xfrm>
          <a:prstGeom prst="rect">
            <a:avLst/>
          </a:prstGeom>
        </p:spPr>
      </p:pic>
    </p:spTree>
    <p:extLst>
      <p:ext uri="{BB962C8B-B14F-4D97-AF65-F5344CB8AC3E}">
        <p14:creationId xmlns:p14="http://schemas.microsoft.com/office/powerpoint/2010/main" val="320688578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896829"/>
      </p:ext>
    </p:extLst>
  </p:cSld>
  <p:clrMapOvr>
    <a:masterClrMapping/>
  </p:clrMapOvr>
  <p:transition>
    <p:push dir="u"/>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Text with Shapes - Layout1">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886200"/>
            <a:ext cx="9319260" cy="2576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25" name="Freeform 24"/>
          <p:cNvSpPr/>
          <p:nvPr userDrawn="1"/>
        </p:nvSpPr>
        <p:spPr>
          <a:xfrm>
            <a:off x="5120014" y="1680518"/>
            <a:ext cx="7071986" cy="5177482"/>
          </a:xfrm>
          <a:custGeom>
            <a:avLst/>
            <a:gdLst>
              <a:gd name="connsiteX0" fmla="*/ 7071986 w 7071986"/>
              <a:gd name="connsiteY0" fmla="*/ 0 h 5177482"/>
              <a:gd name="connsiteX1" fmla="*/ 7071986 w 7071986"/>
              <a:gd name="connsiteY1" fmla="*/ 5177482 h 5177482"/>
              <a:gd name="connsiteX2" fmla="*/ 418101 w 7071986"/>
              <a:gd name="connsiteY2" fmla="*/ 5177482 h 5177482"/>
              <a:gd name="connsiteX3" fmla="*/ 364654 w 7071986"/>
              <a:gd name="connsiteY3" fmla="*/ 4968325 h 5177482"/>
              <a:gd name="connsiteX4" fmla="*/ 0 w 7071986"/>
              <a:gd name="connsiteY4" fmla="*/ 3541321 h 5177482"/>
              <a:gd name="connsiteX5" fmla="*/ 3728314 w 7071986"/>
              <a:gd name="connsiteY5" fmla="*/ 1575222 h 5177482"/>
              <a:gd name="connsiteX6" fmla="*/ 7065199 w 7071986"/>
              <a:gd name="connsiteY6" fmla="*/ 3119 h 5177482"/>
              <a:gd name="connsiteX7" fmla="*/ 7071986 w 7071986"/>
              <a:gd name="connsiteY7" fmla="*/ 0 h 517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1986" h="5177482">
                <a:moveTo>
                  <a:pt x="7071986" y="0"/>
                </a:moveTo>
                <a:lnTo>
                  <a:pt x="7071986" y="5177482"/>
                </a:lnTo>
                <a:lnTo>
                  <a:pt x="418101" y="5177482"/>
                </a:lnTo>
                <a:lnTo>
                  <a:pt x="364654" y="4968325"/>
                </a:lnTo>
                <a:cubicBezTo>
                  <a:pt x="0" y="3541321"/>
                  <a:pt x="0" y="3541321"/>
                  <a:pt x="0" y="3541321"/>
                </a:cubicBezTo>
                <a:cubicBezTo>
                  <a:pt x="1109586" y="2904634"/>
                  <a:pt x="2352357" y="2249268"/>
                  <a:pt x="3728314" y="1575222"/>
                </a:cubicBezTo>
                <a:cubicBezTo>
                  <a:pt x="4522805" y="1180753"/>
                  <a:pt x="6066379" y="462615"/>
                  <a:pt x="7065199" y="3119"/>
                </a:cubicBezTo>
                <a:lnTo>
                  <a:pt x="70719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grpSp>
        <p:nvGrpSpPr>
          <p:cNvPr id="10" name="Group 9"/>
          <p:cNvGrpSpPr/>
          <p:nvPr userDrawn="1"/>
        </p:nvGrpSpPr>
        <p:grpSpPr>
          <a:xfrm>
            <a:off x="5856419" y="1375746"/>
            <a:ext cx="5927594" cy="4974907"/>
            <a:chOff x="5532556" y="1291077"/>
            <a:chExt cx="5927594" cy="4974907"/>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2556" y="1291077"/>
              <a:ext cx="5927594" cy="4974907"/>
            </a:xfrm>
            <a:prstGeom prst="rect">
              <a:avLst/>
            </a:prstGeom>
          </p:spPr>
        </p:pic>
        <p:sp>
          <p:nvSpPr>
            <p:cNvPr id="12" name="Rectangle 11"/>
            <p:cNvSpPr/>
            <p:nvPr/>
          </p:nvSpPr>
          <p:spPr>
            <a:xfrm>
              <a:off x="6217920" y="5250181"/>
              <a:ext cx="1219200" cy="461665"/>
            </a:xfrm>
            <a:prstGeom prst="rect">
              <a:avLst/>
            </a:prstGeom>
          </p:spPr>
          <p:txBody>
            <a:bodyPr wrap="square" lIns="0" tIns="0" rIns="0" bIns="91440">
              <a:spAutoFit/>
            </a:bodyPr>
            <a:lstStyle/>
            <a:p>
              <a:pPr algn="ctr"/>
              <a:r>
                <a:rPr lang="en-US" sz="2400" b="1">
                  <a:solidFill>
                    <a:srgbClr val="0070AD"/>
                  </a:solidFill>
                </a:rPr>
                <a:t>10%</a:t>
              </a:r>
            </a:p>
          </p:txBody>
        </p:sp>
        <p:sp>
          <p:nvSpPr>
            <p:cNvPr id="14" name="Rectangle 13"/>
            <p:cNvSpPr/>
            <p:nvPr/>
          </p:nvSpPr>
          <p:spPr>
            <a:xfrm>
              <a:off x="7139940" y="4488181"/>
              <a:ext cx="1219200" cy="461665"/>
            </a:xfrm>
            <a:prstGeom prst="rect">
              <a:avLst/>
            </a:prstGeom>
          </p:spPr>
          <p:txBody>
            <a:bodyPr wrap="square" lIns="0" tIns="0" rIns="0" bIns="91440">
              <a:spAutoFit/>
            </a:bodyPr>
            <a:lstStyle/>
            <a:p>
              <a:pPr algn="ctr"/>
              <a:r>
                <a:rPr lang="en-US" sz="2400" b="1">
                  <a:solidFill>
                    <a:srgbClr val="0070AD"/>
                  </a:solidFill>
                </a:rPr>
                <a:t>20%</a:t>
              </a:r>
            </a:p>
          </p:txBody>
        </p:sp>
        <p:sp>
          <p:nvSpPr>
            <p:cNvPr id="15" name="Rectangle 14"/>
            <p:cNvSpPr/>
            <p:nvPr/>
          </p:nvSpPr>
          <p:spPr>
            <a:xfrm>
              <a:off x="8100060" y="3756661"/>
              <a:ext cx="1219200" cy="461665"/>
            </a:xfrm>
            <a:prstGeom prst="rect">
              <a:avLst/>
            </a:prstGeom>
          </p:spPr>
          <p:txBody>
            <a:bodyPr wrap="square" lIns="0" tIns="0" rIns="0" bIns="91440">
              <a:spAutoFit/>
            </a:bodyPr>
            <a:lstStyle/>
            <a:p>
              <a:pPr algn="ctr"/>
              <a:r>
                <a:rPr lang="en-US" sz="2400" b="1">
                  <a:solidFill>
                    <a:srgbClr val="0070AD"/>
                  </a:solidFill>
                </a:rPr>
                <a:t>30%</a:t>
              </a:r>
            </a:p>
          </p:txBody>
        </p:sp>
      </p:gr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4083602"/>
            <a:ext cx="4591062" cy="2170410"/>
          </a:xfrm>
          <a:prstGeom prst="rect">
            <a:avLst/>
          </a:prstGeom>
        </p:spPr>
        <p:txBody>
          <a:bodyPr anchor="t" anchorCtr="0">
            <a:no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2"/>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7"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8"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006141CE-AB40-47D7-9288-5918D13C3DC2}"/>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344472" y="116632"/>
            <a:ext cx="1728192" cy="822508"/>
          </a:xfrm>
          <a:prstGeom prst="rect">
            <a:avLst/>
          </a:prstGeom>
        </p:spPr>
      </p:pic>
    </p:spTree>
    <p:extLst>
      <p:ext uri="{BB962C8B-B14F-4D97-AF65-F5344CB8AC3E}">
        <p14:creationId xmlns:p14="http://schemas.microsoft.com/office/powerpoint/2010/main" val="1648300807"/>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ext with Shapes - Layout1">
    <p:bg>
      <p:bgRef idx="1001">
        <a:schemeClr val="bg1"/>
      </p:bgRef>
    </p:bg>
    <p:spTree>
      <p:nvGrpSpPr>
        <p:cNvPr id="1" name=""/>
        <p:cNvGrpSpPr/>
        <p:nvPr/>
      </p:nvGrpSpPr>
      <p:grpSpPr>
        <a:xfrm>
          <a:off x="0" y="0"/>
          <a:ext cx="0" cy="0"/>
          <a:chOff x="0" y="0"/>
          <a:chExt cx="0" cy="0"/>
        </a:xfrm>
      </p:grpSpPr>
      <p:sp>
        <p:nvSpPr>
          <p:cNvPr id="21" name="Freeform 20"/>
          <p:cNvSpPr/>
          <p:nvPr userDrawn="1"/>
        </p:nvSpPr>
        <p:spPr>
          <a:xfrm>
            <a:off x="-19436" y="0"/>
            <a:ext cx="8471853" cy="6858000"/>
          </a:xfrm>
          <a:custGeom>
            <a:avLst/>
            <a:gdLst>
              <a:gd name="connsiteX0" fmla="*/ 0 w 8471853"/>
              <a:gd name="connsiteY0" fmla="*/ 0 h 6858000"/>
              <a:gd name="connsiteX1" fmla="*/ 4495269 w 8471853"/>
              <a:gd name="connsiteY1" fmla="*/ 851475 h 6858000"/>
              <a:gd name="connsiteX2" fmla="*/ 8471853 w 8471853"/>
              <a:gd name="connsiteY2" fmla="*/ 1803973 h 6858000"/>
              <a:gd name="connsiteX3" fmla="*/ 8471853 w 8471853"/>
              <a:gd name="connsiteY3" fmla="*/ 6626401 h 6858000"/>
              <a:gd name="connsiteX4" fmla="*/ 8471853 w 8471853"/>
              <a:gd name="connsiteY4" fmla="*/ 6858000 h 6858000"/>
              <a:gd name="connsiteX5" fmla="*/ 0 w 8471853"/>
              <a:gd name="connsiteY5" fmla="*/ 6858000 h 6858000"/>
              <a:gd name="connsiteX6" fmla="*/ 0 w 8471853"/>
              <a:gd name="connsiteY6" fmla="*/ 6823731 h 6858000"/>
              <a:gd name="connsiteX7" fmla="*/ 0 w 847185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1853" h="6858000">
                <a:moveTo>
                  <a:pt x="0" y="0"/>
                </a:moveTo>
                <a:cubicBezTo>
                  <a:pt x="115264" y="14432"/>
                  <a:pt x="3212965" y="577272"/>
                  <a:pt x="4495269" y="851475"/>
                </a:cubicBezTo>
                <a:cubicBezTo>
                  <a:pt x="5950468" y="1154543"/>
                  <a:pt x="7275996" y="1472042"/>
                  <a:pt x="8471853" y="1803973"/>
                </a:cubicBezTo>
                <a:cubicBezTo>
                  <a:pt x="8471853" y="1803973"/>
                  <a:pt x="8471853" y="1803973"/>
                  <a:pt x="8471853" y="6626401"/>
                </a:cubicBezTo>
                <a:lnTo>
                  <a:pt x="8471853" y="6858000"/>
                </a:lnTo>
                <a:lnTo>
                  <a:pt x="0" y="6858000"/>
                </a:lnTo>
                <a:lnTo>
                  <a:pt x="0" y="6823731"/>
                </a:lnTo>
                <a:cubicBezTo>
                  <a:pt x="0" y="5587721"/>
                  <a:pt x="0" y="350602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242" y="2946400"/>
            <a:ext cx="3512278" cy="315396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933768"/>
            <a:ext cx="9864476" cy="47910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3"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524000"/>
            <a:ext cx="5701406"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9829800" y="1830614"/>
            <a:ext cx="1954212" cy="243658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9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9800" y="5899190"/>
            <a:ext cx="1954212" cy="55399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1">
                <a:solidFill>
                  <a:schemeClr val="accent4"/>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Presentation Title</a:t>
            </a:r>
          </a:p>
        </p:txBody>
      </p:sp>
      <p:sp>
        <p:nvSpPr>
          <p:cNvPr id="26"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2018 </a:t>
            </a:r>
            <a:r>
              <a:rPr lang="en-US" sz="800" err="1">
                <a:solidFill>
                  <a:prstClr val="white"/>
                </a:solidFill>
                <a:cs typeface="Arial" panose="020B0604020202020204" pitchFamily="34" charset="0"/>
              </a:rPr>
              <a:t>Sogeti</a:t>
            </a:r>
            <a:r>
              <a:rPr lang="en-US" sz="800">
                <a:solidFill>
                  <a:prstClr val="white"/>
                </a:solidFill>
                <a:cs typeface="Arial" panose="020B0604020202020204" pitchFamily="34" charset="0"/>
              </a:rPr>
              <a:t>. All rights reserved.</a:t>
            </a: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57D4399-563D-4190-B268-30F45DE0D572}"/>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344472" y="116632"/>
            <a:ext cx="1728192" cy="822508"/>
          </a:xfrm>
          <a:prstGeom prst="rect">
            <a:avLst/>
          </a:prstGeom>
        </p:spPr>
      </p:pic>
    </p:spTree>
    <p:extLst>
      <p:ext uri="{BB962C8B-B14F-4D97-AF65-F5344CB8AC3E}">
        <p14:creationId xmlns:p14="http://schemas.microsoft.com/office/powerpoint/2010/main" val="285144250"/>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Text with Shapes - Layout1">
    <p:bg>
      <p:bgRef idx="1001">
        <a:schemeClr val="bg1"/>
      </p:bgRef>
    </p:bg>
    <p:spTree>
      <p:nvGrpSpPr>
        <p:cNvPr id="1" name=""/>
        <p:cNvGrpSpPr/>
        <p:nvPr/>
      </p:nvGrpSpPr>
      <p:grpSpPr>
        <a:xfrm>
          <a:off x="0" y="0"/>
          <a:ext cx="0" cy="0"/>
          <a:chOff x="0" y="0"/>
          <a:chExt cx="0" cy="0"/>
        </a:xfrm>
      </p:grpSpPr>
      <p:sp>
        <p:nvSpPr>
          <p:cNvPr id="33" name="Freeform 32"/>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17" name="Picture 16"/>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19" name="Group 18"/>
          <p:cNvGrpSpPr/>
          <p:nvPr userDrawn="1"/>
        </p:nvGrpSpPr>
        <p:grpSpPr>
          <a:xfrm>
            <a:off x="5404518" y="3855720"/>
            <a:ext cx="737292" cy="517956"/>
            <a:chOff x="4724400" y="3918586"/>
            <a:chExt cx="861243" cy="605034"/>
          </a:xfrm>
        </p:grpSpPr>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1" name="TextBox 20"/>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01</a:t>
              </a:r>
            </a:p>
          </p:txBody>
        </p:sp>
      </p:grpSp>
      <p:grpSp>
        <p:nvGrpSpPr>
          <p:cNvPr id="22" name="Group 21"/>
          <p:cNvGrpSpPr/>
          <p:nvPr userDrawn="1"/>
        </p:nvGrpSpPr>
        <p:grpSpPr>
          <a:xfrm>
            <a:off x="7192678" y="3855720"/>
            <a:ext cx="737292" cy="517956"/>
            <a:chOff x="4724400" y="3918586"/>
            <a:chExt cx="861243" cy="605034"/>
          </a:xfrm>
        </p:grpSpPr>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4" name="TextBox 23"/>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02</a:t>
              </a:r>
            </a:p>
          </p:txBody>
        </p:sp>
      </p:grpSp>
      <p:grpSp>
        <p:nvGrpSpPr>
          <p:cNvPr id="25" name="Group 24"/>
          <p:cNvGrpSpPr/>
          <p:nvPr userDrawn="1"/>
        </p:nvGrpSpPr>
        <p:grpSpPr>
          <a:xfrm>
            <a:off x="9011318" y="3855720"/>
            <a:ext cx="737292" cy="517956"/>
            <a:chOff x="4724400" y="3918586"/>
            <a:chExt cx="861243" cy="605034"/>
          </a:xfrm>
        </p:grpSpPr>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7" name="TextBox 26"/>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03</a:t>
              </a:r>
            </a:p>
          </p:txBody>
        </p:sp>
      </p:grpSp>
      <p:grpSp>
        <p:nvGrpSpPr>
          <p:cNvPr id="28" name="Group 27"/>
          <p:cNvGrpSpPr/>
          <p:nvPr userDrawn="1"/>
        </p:nvGrpSpPr>
        <p:grpSpPr>
          <a:xfrm>
            <a:off x="10657238" y="3855720"/>
            <a:ext cx="737292" cy="517956"/>
            <a:chOff x="4724400" y="3918586"/>
            <a:chExt cx="861243" cy="605034"/>
          </a:xfrm>
        </p:grpSpPr>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0" name="TextBox 29"/>
            <p:cNvSpPr txBox="1"/>
            <p:nvPr/>
          </p:nvSpPr>
          <p:spPr>
            <a:xfrm>
              <a:off x="4876217" y="3953867"/>
              <a:ext cx="556505" cy="395471"/>
            </a:xfrm>
            <a:prstGeom prst="rect">
              <a:avLst/>
            </a:prstGeom>
            <a:noFill/>
          </p:spPr>
          <p:txBody>
            <a:bodyPr wrap="none" rtlCol="0">
              <a:spAutoFit/>
            </a:bodyPr>
            <a:lstStyle/>
            <a:p>
              <a:r>
                <a:rPr lang="en-US" sz="1600" b="1">
                  <a:solidFill>
                    <a:prstClr val="white"/>
                  </a:solidFill>
                </a:rPr>
                <a:t>04</a:t>
              </a:r>
            </a:p>
          </p:txBody>
        </p:sp>
      </p:grpSp>
      <p:sp>
        <p:nvSpPr>
          <p:cNvPr id="3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4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1" name="Rectangle 27">
            <a:hlinkClick r:id="rId7"/>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42" name="Rectangle 27">
            <a:hlinkClick r:id="rId7"/>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43"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4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31" name="Image 30">
            <a:extLst>
              <a:ext uri="{FF2B5EF4-FFF2-40B4-BE49-F238E27FC236}">
                <a16:creationId xmlns:a16="http://schemas.microsoft.com/office/drawing/2014/main" id="{FD9E603E-BB79-478F-A76A-52D3FB5BF6DB}"/>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0344472" y="116632"/>
            <a:ext cx="1728192" cy="822508"/>
          </a:xfrm>
          <a:prstGeom prst="rect">
            <a:avLst/>
          </a:prstGeom>
        </p:spPr>
      </p:pic>
    </p:spTree>
    <p:extLst>
      <p:ext uri="{BB962C8B-B14F-4D97-AF65-F5344CB8AC3E}">
        <p14:creationId xmlns:p14="http://schemas.microsoft.com/office/powerpoint/2010/main" val="3820643398"/>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9_Text with Shapes - Layout1">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0462" y="1423036"/>
            <a:ext cx="5951537" cy="4183090"/>
          </a:xfrm>
          <a:prstGeom prst="rect">
            <a:avLst/>
          </a:prstGeom>
        </p:spPr>
      </p:pic>
      <p:sp>
        <p:nvSpPr>
          <p:cNvPr id="17" name="Freeform 16"/>
          <p:cNvSpPr>
            <a:spLocks/>
          </p:cNvSpPr>
          <p:nvPr/>
        </p:nvSpPr>
        <p:spPr bwMode="auto">
          <a:xfrm rot="10800000" flipH="1">
            <a:off x="6240462" y="4064176"/>
            <a:ext cx="5951537" cy="2793824"/>
          </a:xfrm>
          <a:custGeom>
            <a:avLst/>
            <a:gdLst>
              <a:gd name="connsiteX0" fmla="*/ 5951537 w 5951537"/>
              <a:gd name="connsiteY0" fmla="*/ 2793824 h 2793824"/>
              <a:gd name="connsiteX1" fmla="*/ 5951537 w 5951537"/>
              <a:gd name="connsiteY1" fmla="*/ 372819 h 2793824"/>
              <a:gd name="connsiteX2" fmla="*/ 5951537 w 5951537"/>
              <a:gd name="connsiteY2" fmla="*/ 0 h 2793824"/>
              <a:gd name="connsiteX3" fmla="*/ 0 w 5951537"/>
              <a:gd name="connsiteY3" fmla="*/ 0 h 2793824"/>
              <a:gd name="connsiteX4" fmla="*/ 0 w 5951537"/>
              <a:gd name="connsiteY4" fmla="*/ 171206 h 2793824"/>
              <a:gd name="connsiteX5" fmla="*/ 0 w 5951537"/>
              <a:gd name="connsiteY5" fmla="*/ 1526520 h 2793824"/>
              <a:gd name="connsiteX6" fmla="*/ 2793578 w 5951537"/>
              <a:gd name="connsiteY6" fmla="*/ 2195656 h 2793824"/>
              <a:gd name="connsiteX7" fmla="*/ 5951537 w 5951537"/>
              <a:gd name="connsiteY7" fmla="*/ 2793824 h 279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1537" h="2793824">
                <a:moveTo>
                  <a:pt x="5951537" y="2793824"/>
                </a:moveTo>
                <a:cubicBezTo>
                  <a:pt x="5951537" y="1846515"/>
                  <a:pt x="5951537" y="1047222"/>
                  <a:pt x="5951537" y="372819"/>
                </a:cubicBezTo>
                <a:lnTo>
                  <a:pt x="5951537" y="0"/>
                </a:lnTo>
                <a:lnTo>
                  <a:pt x="0" y="0"/>
                </a:lnTo>
                <a:lnTo>
                  <a:pt x="0" y="171206"/>
                </a:lnTo>
                <a:cubicBezTo>
                  <a:pt x="0" y="1526520"/>
                  <a:pt x="0" y="1526520"/>
                  <a:pt x="0" y="1526520"/>
                </a:cubicBezTo>
                <a:cubicBezTo>
                  <a:pt x="840098" y="1759704"/>
                  <a:pt x="1771291" y="1982749"/>
                  <a:pt x="2793578" y="2195656"/>
                </a:cubicBezTo>
                <a:cubicBezTo>
                  <a:pt x="3694406" y="2388286"/>
                  <a:pt x="5870564" y="2783685"/>
                  <a:pt x="5951537" y="2793824"/>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userDrawn="1">
            <p:ph type="body" sz="quarter" idx="10" hasCustomPrompt="1"/>
          </p:nvPr>
        </p:nvSpPr>
        <p:spPr>
          <a:xfrm>
            <a:off x="407987" y="1413990"/>
            <a:ext cx="5543551"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0C66580B-8EDA-4206-9F20-1CAD6485A479}"/>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344472" y="116632"/>
            <a:ext cx="1728192" cy="822508"/>
          </a:xfrm>
          <a:prstGeom prst="rect">
            <a:avLst/>
          </a:prstGeom>
        </p:spPr>
      </p:pic>
    </p:spTree>
    <p:extLst>
      <p:ext uri="{BB962C8B-B14F-4D97-AF65-F5344CB8AC3E}">
        <p14:creationId xmlns:p14="http://schemas.microsoft.com/office/powerpoint/2010/main" val="3220783130"/>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Text with Shapes - Layout1">
    <p:bg>
      <p:bgRef idx="1001">
        <a:schemeClr val="bg1"/>
      </p:bgRef>
    </p:bg>
    <p:spTree>
      <p:nvGrpSpPr>
        <p:cNvPr id="1" name=""/>
        <p:cNvGrpSpPr/>
        <p:nvPr/>
      </p:nvGrpSpPr>
      <p:grpSpPr>
        <a:xfrm>
          <a:off x="0" y="0"/>
          <a:ext cx="0" cy="0"/>
          <a:chOff x="0" y="0"/>
          <a:chExt cx="0" cy="0"/>
        </a:xfrm>
      </p:grpSpPr>
      <p:sp>
        <p:nvSpPr>
          <p:cNvPr id="25" name="Freeform 24"/>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696200" y="1987868"/>
            <a:ext cx="2379855" cy="449580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1" name="Rectangle 10"/>
          <p:cNvSpPr/>
          <p:nvPr userDrawn="1"/>
        </p:nvSpPr>
        <p:spPr>
          <a:xfrm>
            <a:off x="9610725" y="4322033"/>
            <a:ext cx="1395508" cy="769441"/>
          </a:xfrm>
          <a:prstGeom prst="rect">
            <a:avLst/>
          </a:prstGeom>
        </p:spPr>
        <p:txBody>
          <a:bodyPr wrap="square">
            <a:spAutoFit/>
          </a:bodyPr>
          <a:lstStyle/>
          <a:p>
            <a:pPr algn="r">
              <a:buClr>
                <a:srgbClr val="0070AD"/>
              </a:buClr>
            </a:pPr>
            <a:r>
              <a:rPr lang="en-US" sz="2200" b="1">
                <a:solidFill>
                  <a:prstClr val="white"/>
                </a:solidFill>
              </a:rPr>
              <a:t>Lorem Ipsum</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419391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2"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1137"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3"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1429861"/>
            <a:ext cx="7230971" cy="2456339"/>
          </a:xfrm>
          <a:prstGeom prst="rect">
            <a:avLst/>
          </a:prstGeom>
        </p:spPr>
        <p:txBody>
          <a:bodyPr anchor="ctr"/>
          <a:lstStyle>
            <a:lvl1pPr marL="0" indent="0" algn="ctr">
              <a:buNone/>
              <a:defRPr sz="2000"/>
            </a:lvl1pPr>
          </a:lstStyle>
          <a:p>
            <a:endParaRPr lang="pt-PT"/>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8" name="Rectangle 27">
            <a:hlinkClick r:id="rId4"/>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9" name="Rectangle 27">
            <a:hlinkClick r:id="rId4"/>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30"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EA38BA24-5A9B-4437-9DD1-F07713B9446C}"/>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22528" y="5630679"/>
            <a:ext cx="1728192" cy="822508"/>
          </a:xfrm>
          <a:prstGeom prst="rect">
            <a:avLst/>
          </a:prstGeom>
        </p:spPr>
      </p:pic>
    </p:spTree>
    <p:extLst>
      <p:ext uri="{BB962C8B-B14F-4D97-AF65-F5344CB8AC3E}">
        <p14:creationId xmlns:p14="http://schemas.microsoft.com/office/powerpoint/2010/main" val="250175384"/>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Text with Shapes - Layout1">
    <p:bg>
      <p:bgRef idx="1001">
        <a:schemeClr val="bg1"/>
      </p:bgRef>
    </p:bg>
    <p:spTree>
      <p:nvGrpSpPr>
        <p:cNvPr id="1" name=""/>
        <p:cNvGrpSpPr/>
        <p:nvPr/>
      </p:nvGrpSpPr>
      <p:grpSpPr>
        <a:xfrm>
          <a:off x="0" y="0"/>
          <a:ext cx="0" cy="0"/>
          <a:chOff x="0" y="0"/>
          <a:chExt cx="0" cy="0"/>
        </a:xfrm>
      </p:grpSpPr>
      <p:sp>
        <p:nvSpPr>
          <p:cNvPr id="16" name="Freeform 15"/>
          <p:cNvSpPr/>
          <p:nvPr userDrawn="1"/>
        </p:nvSpPr>
        <p:spPr>
          <a:xfrm>
            <a:off x="0" y="3048150"/>
            <a:ext cx="10105936" cy="380985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pic>
        <p:nvPicPr>
          <p:cNvPr id="12" name="Picture 11">
            <a:extLst>
              <a:ext uri="{FF2B5EF4-FFF2-40B4-BE49-F238E27FC236}">
                <a16:creationId xmlns:a16="http://schemas.microsoft.com/office/drawing/2014/main" id="{BBC6B32C-D462-4034-BF1F-AAA2222C84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18"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5423254"/>
            <a:ext cx="9202048"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399152" y="48075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399152" y="43503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1"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Presentation Title</a:t>
            </a:r>
          </a:p>
        </p:txBody>
      </p:sp>
      <p:sp>
        <p:nvSpPr>
          <p:cNvPr id="32"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prstClr val="white"/>
                </a:solidFill>
                <a:cs typeface="Arial" panose="020B0604020202020204" pitchFamily="34" charset="0"/>
              </a:rPr>
              <a:t>Date</a:t>
            </a:r>
          </a:p>
        </p:txBody>
      </p:sp>
      <p:sp>
        <p:nvSpPr>
          <p:cNvPr id="33"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prstClr val="white"/>
                </a:solidFill>
                <a:cs typeface="Arial" panose="020B0604020202020204" pitchFamily="34" charset="0"/>
              </a:rPr>
              <a:t>© 2018 </a:t>
            </a:r>
            <a:r>
              <a:rPr lang="en-US" sz="800" err="1">
                <a:solidFill>
                  <a:prstClr val="white"/>
                </a:solidFill>
                <a:cs typeface="Arial" panose="020B0604020202020204" pitchFamily="34" charset="0"/>
              </a:rPr>
              <a:t>Sogeti</a:t>
            </a:r>
            <a:r>
              <a:rPr lang="en-US" sz="800">
                <a:solidFill>
                  <a:prstClr val="white"/>
                </a:solidFill>
                <a:cs typeface="Arial" panose="020B0604020202020204" pitchFamily="34" charset="0"/>
              </a:rPr>
              <a:t>. All rights reserved.</a:t>
            </a:r>
          </a:p>
        </p:txBody>
      </p:sp>
      <p:cxnSp>
        <p:nvCxnSpPr>
          <p:cNvPr id="3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9C7447B4-B0DA-4057-B314-1257F7FF96C6}"/>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344472" y="5714268"/>
            <a:ext cx="1728192" cy="822508"/>
          </a:xfrm>
          <a:prstGeom prst="rect">
            <a:avLst/>
          </a:prstGeom>
        </p:spPr>
      </p:pic>
    </p:spTree>
    <p:extLst>
      <p:ext uri="{BB962C8B-B14F-4D97-AF65-F5344CB8AC3E}">
        <p14:creationId xmlns:p14="http://schemas.microsoft.com/office/powerpoint/2010/main" val="225080138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8_Text with Shapes - Layout1">
    <p:bg>
      <p:bgRef idx="1001">
        <a:schemeClr val="bg1"/>
      </p:bgRef>
    </p:bg>
    <p:spTree>
      <p:nvGrpSpPr>
        <p:cNvPr id="1" name=""/>
        <p:cNvGrpSpPr/>
        <p:nvPr/>
      </p:nvGrpSpPr>
      <p:grpSpPr>
        <a:xfrm>
          <a:off x="0" y="0"/>
          <a:ext cx="0" cy="0"/>
          <a:chOff x="0" y="0"/>
          <a:chExt cx="0" cy="0"/>
        </a:xfrm>
      </p:grpSpPr>
      <p:sp>
        <p:nvSpPr>
          <p:cNvPr id="22" name="Freeform 21"/>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043649" y="2857117"/>
            <a:ext cx="1316248" cy="3582877"/>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3"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30088" y="1412875"/>
            <a:ext cx="6300768" cy="2722563"/>
          </a:xfrm>
          <a:prstGeom prst="rect">
            <a:avLst/>
          </a:prstGeom>
        </p:spPr>
        <p:txBody>
          <a:bodyPr anchor="ctr"/>
          <a:lstStyle>
            <a:lvl1pPr algn="ctr">
              <a:defRPr/>
            </a:lvl1pPr>
          </a:lstStyle>
          <a:p>
            <a:endParaRPr lang="pt-PT"/>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181521" y="1770707"/>
            <a:ext cx="3602492" cy="1277293"/>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F619BC6F-0161-49BA-856D-CE061382C4D5}"/>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344472" y="5714268"/>
            <a:ext cx="1728192" cy="822508"/>
          </a:xfrm>
          <a:prstGeom prst="rect">
            <a:avLst/>
          </a:prstGeom>
        </p:spPr>
      </p:pic>
    </p:spTree>
    <p:extLst>
      <p:ext uri="{BB962C8B-B14F-4D97-AF65-F5344CB8AC3E}">
        <p14:creationId xmlns:p14="http://schemas.microsoft.com/office/powerpoint/2010/main" val="3830234380"/>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Grey">
    <p:spTree>
      <p:nvGrpSpPr>
        <p:cNvPr id="1" name=""/>
        <p:cNvGrpSpPr/>
        <p:nvPr/>
      </p:nvGrpSpPr>
      <p:grpSpPr>
        <a:xfrm>
          <a:off x="0" y="0"/>
          <a:ext cx="0" cy="0"/>
          <a:chOff x="0" y="0"/>
          <a:chExt cx="0" cy="0"/>
        </a:xfrm>
      </p:grpSpPr>
      <p:sp>
        <p:nvSpPr>
          <p:cNvPr id="15" name="Freeform 14"/>
          <p:cNvSpPr/>
          <p:nvPr userDrawn="1"/>
        </p:nvSpPr>
        <p:spPr>
          <a:xfrm>
            <a:off x="5334000" y="3853580"/>
            <a:ext cx="6873945" cy="3004421"/>
          </a:xfrm>
          <a:custGeom>
            <a:avLst/>
            <a:gdLst>
              <a:gd name="connsiteX0" fmla="*/ 3131715 w 6873945"/>
              <a:gd name="connsiteY0" fmla="*/ 226 h 3004421"/>
              <a:gd name="connsiteX1" fmla="*/ 6873945 w 6873945"/>
              <a:gd name="connsiteY1" fmla="*/ 549103 h 3004421"/>
              <a:gd name="connsiteX2" fmla="*/ 6873945 w 6873945"/>
              <a:gd name="connsiteY2" fmla="*/ 2848107 h 3004421"/>
              <a:gd name="connsiteX3" fmla="*/ 6873945 w 6873945"/>
              <a:gd name="connsiteY3" fmla="*/ 3004421 h 3004421"/>
              <a:gd name="connsiteX4" fmla="*/ 0 w 6873945"/>
              <a:gd name="connsiteY4" fmla="*/ 3004421 h 3004421"/>
              <a:gd name="connsiteX5" fmla="*/ 0 w 6873945"/>
              <a:gd name="connsiteY5" fmla="*/ 2711764 h 3004421"/>
              <a:gd name="connsiteX6" fmla="*/ 0 w 6873945"/>
              <a:gd name="connsiteY6" fmla="*/ 1986869 h 3004421"/>
              <a:gd name="connsiteX7" fmla="*/ 3131715 w 6873945"/>
              <a:gd name="connsiteY7" fmla="*/ 226 h 30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3945" h="3004421">
                <a:moveTo>
                  <a:pt x="3131715" y="226"/>
                </a:moveTo>
                <a:cubicBezTo>
                  <a:pt x="4748449" y="11559"/>
                  <a:pt x="6466935" y="445480"/>
                  <a:pt x="6873945" y="549103"/>
                </a:cubicBezTo>
                <a:cubicBezTo>
                  <a:pt x="6873945" y="549103"/>
                  <a:pt x="6873945" y="549103"/>
                  <a:pt x="6873945" y="2848107"/>
                </a:cubicBezTo>
                <a:lnTo>
                  <a:pt x="6873945" y="3004421"/>
                </a:lnTo>
                <a:lnTo>
                  <a:pt x="0" y="3004421"/>
                </a:lnTo>
                <a:lnTo>
                  <a:pt x="0" y="2711764"/>
                </a:lnTo>
                <a:cubicBezTo>
                  <a:pt x="0" y="2477761"/>
                  <a:pt x="0" y="2236211"/>
                  <a:pt x="0" y="1986869"/>
                </a:cubicBezTo>
                <a:cubicBezTo>
                  <a:pt x="0" y="400145"/>
                  <a:pt x="1514981" y="-11108"/>
                  <a:pt x="3131715" y="22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400" y="836613"/>
            <a:ext cx="4986972" cy="573047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
        <p:nvSpPr>
          <p:cNvPr id="16"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6221413" cy="2091210"/>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solidFill>
                  <a:schemeClr val="tx1"/>
                </a:solidFill>
              </a:defRPr>
            </a:lvl2pPr>
            <a:lvl3pPr>
              <a:lnSpc>
                <a:spcPct val="100000"/>
              </a:lnSpc>
              <a:defRPr sz="1400">
                <a:solidFill>
                  <a:schemeClr val="tx1"/>
                </a:solidFill>
              </a:defRPr>
            </a:lvl3pPr>
            <a:lvl4pPr>
              <a:lnSpc>
                <a:spcPct val="100000"/>
              </a:lnSpc>
              <a:defRPr sz="1400">
                <a:solidFill>
                  <a:schemeClr val="tx1"/>
                </a:solidFill>
              </a:defRPr>
            </a:lvl4pPr>
            <a:lvl5pPr>
              <a:lnSpc>
                <a:spcPct val="100000"/>
              </a:lnSpc>
              <a:defRPr sz="1400"/>
            </a:lvl5pPr>
          </a:lstStyle>
          <a:p>
            <a:pPr marL="225425" indent="-225425">
              <a:buClr>
                <a:schemeClr val="tx2"/>
              </a:buClr>
              <a:buFont typeface="Wingdings" panose="05000000000000000000" pitchFamily="2" charset="2"/>
              <a:buChar char="§"/>
            </a:pPr>
            <a:r>
              <a:rPr lang="en-US"/>
              <a:t>Click to insert text</a:t>
            </a:r>
          </a:p>
          <a:p>
            <a:pPr marL="461963" lvl="1" indent="-236538">
              <a:buClr>
                <a:schemeClr val="accent4"/>
              </a:buClr>
              <a:buFont typeface="Arial" panose="020B0604020202020204" pitchFamily="34" charset="0"/>
              <a:buChar char="•"/>
            </a:pPr>
            <a:r>
              <a:rPr lang="en-US" sz="1600"/>
              <a:t>Click to insert text</a:t>
            </a:r>
            <a:endParaRPr lang="pt-PT" sz="1600"/>
          </a:p>
          <a:p>
            <a:pPr marL="688975" lvl="2" indent="-241300">
              <a:buClr>
                <a:schemeClr val="accent2"/>
              </a:buClr>
              <a:buFont typeface="Verdana" panose="020B0604030504040204" pitchFamily="34" charset="0"/>
              <a:buChar char="–"/>
            </a:pPr>
            <a:r>
              <a:rPr lang="en-US"/>
              <a:t>Click to insert text</a:t>
            </a:r>
            <a:endParaRPr lang="pt-PT"/>
          </a:p>
          <a:p>
            <a:pPr marL="914400" lvl="3" indent="-225425">
              <a:buClr>
                <a:schemeClr val="accent3"/>
              </a:buClr>
              <a:buFont typeface="Wingdings" panose="05000000000000000000" pitchFamily="2" charset="2"/>
              <a:buChar char="§"/>
            </a:pPr>
            <a:r>
              <a:rPr lang="en-US"/>
              <a:t>Click to insert text</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‹N°›</a:t>
            </a:fld>
            <a:endParaRPr lang="en-US" sz="800">
              <a:solidFill>
                <a:prstClr val="white"/>
              </a:solidFill>
              <a:cs typeface="Arial" panose="020B0604020202020204" pitchFamily="34" charset="0"/>
            </a:endParaRPr>
          </a:p>
        </p:txBody>
      </p:sp>
      <p:sp>
        <p:nvSpPr>
          <p:cNvPr id="21"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3958859"/>
            <a:ext cx="4840287" cy="2456339"/>
          </a:xfrm>
          <a:prstGeom prst="rect">
            <a:avLst/>
          </a:prstGeom>
        </p:spPr>
        <p:txBody>
          <a:bodyPr anchor="ctr"/>
          <a:lstStyle>
            <a:lvl1pPr marL="0" indent="0" algn="ctr">
              <a:buNone/>
              <a:defRPr sz="2000"/>
            </a:lvl1pPr>
          </a:lstStyle>
          <a:p>
            <a:endParaRPr lang="pt-PT"/>
          </a:p>
        </p:txBody>
      </p:sp>
      <p:cxnSp>
        <p:nvCxnSpPr>
          <p:cNvPr id="2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27"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28"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2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131E05FE-127D-42DF-A613-FB48928CE76A}"/>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344472" y="116632"/>
            <a:ext cx="1728192" cy="822508"/>
          </a:xfrm>
          <a:prstGeom prst="rect">
            <a:avLst/>
          </a:prstGeom>
        </p:spPr>
      </p:pic>
    </p:spTree>
    <p:extLst>
      <p:ext uri="{BB962C8B-B14F-4D97-AF65-F5344CB8AC3E}">
        <p14:creationId xmlns:p14="http://schemas.microsoft.com/office/powerpoint/2010/main" val="29625722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cxnSp>
        <p:nvCxnSpPr>
          <p:cNvPr id="3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2"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cs typeface="Arial" panose="020B0604020202020204" pitchFamily="34" charset="0"/>
              </a:rPr>
              <a:t>Presentation Title</a:t>
            </a:r>
          </a:p>
        </p:txBody>
      </p:sp>
      <p:sp>
        <p:nvSpPr>
          <p:cNvPr id="33"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a:defRPr/>
            </a:pPr>
            <a:r>
              <a:rPr lang="en-US" sz="800" kern="0">
                <a:solidFill>
                  <a:srgbClr val="000000"/>
                </a:solidFill>
                <a:cs typeface="Arial" panose="020B0604020202020204" pitchFamily="34" charset="0"/>
              </a:rPr>
              <a:t>Date</a:t>
            </a:r>
          </a:p>
        </p:txBody>
      </p:sp>
      <p:sp>
        <p:nvSpPr>
          <p:cNvPr id="34"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r>
              <a:rPr lang="en-US" sz="800">
                <a:solidFill>
                  <a:srgbClr val="EDEDED">
                    <a:lumMod val="50000"/>
                  </a:srgbClr>
                </a:solidFill>
                <a:cs typeface="Arial" panose="020B0604020202020204" pitchFamily="34" charset="0"/>
              </a:rPr>
              <a:t>© 2018 </a:t>
            </a:r>
            <a:r>
              <a:rPr lang="en-US" sz="800" err="1">
                <a:solidFill>
                  <a:srgbClr val="EDEDED">
                    <a:lumMod val="50000"/>
                  </a:srgbClr>
                </a:solidFill>
                <a:cs typeface="Arial" panose="020B0604020202020204" pitchFamily="34" charset="0"/>
              </a:rPr>
              <a:t>Sogeti</a:t>
            </a:r>
            <a:r>
              <a:rPr lang="en-US" sz="800">
                <a:solidFill>
                  <a:srgbClr val="EDEDED">
                    <a:lumMod val="50000"/>
                  </a:srgbClr>
                </a:solidFill>
                <a:cs typeface="Arial" panose="020B0604020202020204" pitchFamily="34" charset="0"/>
              </a:rPr>
              <a:t>. All rights reserved.</a:t>
            </a:r>
          </a:p>
        </p:txBody>
      </p:sp>
      <p:cxnSp>
        <p:nvCxnSpPr>
          <p:cNvPr id="3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1864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41065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add title</a:t>
            </a:r>
            <a:endParaRPr lang="pt-PT"/>
          </a:p>
        </p:txBody>
      </p:sp>
    </p:spTree>
    <p:extLst>
      <p:ext uri="{BB962C8B-B14F-4D97-AF65-F5344CB8AC3E}">
        <p14:creationId xmlns:p14="http://schemas.microsoft.com/office/powerpoint/2010/main" val="4311621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theme" Target="../theme/theme10.xml"/><Relationship Id="rId1" Type="http://schemas.openxmlformats.org/officeDocument/2006/relationships/slideLayout" Target="../slideLayouts/slideLayout140.xml"/><Relationship Id="rId4" Type="http://schemas.openxmlformats.org/officeDocument/2006/relationships/image" Target="../media/image2.emf"/></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theme" Target="../theme/theme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hyperlink" Target="https://www.capgemini.com/optimize-your-business-and-it-operations" TargetMode="Externa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fr-FR"/>
              <a:t>Modifiez le style du titre</a:t>
            </a:r>
            <a:endParaRPr lang="pt-PT"/>
          </a:p>
        </p:txBody>
      </p:sp>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grpSp>
        <p:nvGrpSpPr>
          <p:cNvPr id="3" name="Group 2"/>
          <p:cNvGrpSpPr/>
          <p:nvPr userDrawn="1"/>
        </p:nvGrpSpPr>
        <p:grpSpPr>
          <a:xfrm rot="5400000">
            <a:off x="11885731" y="885110"/>
            <a:ext cx="1723717" cy="344332"/>
            <a:chOff x="12496801" y="706628"/>
            <a:chExt cx="2975350" cy="594360"/>
          </a:xfrm>
        </p:grpSpPr>
        <p:sp>
          <p:nvSpPr>
            <p:cNvPr id="5" name="Rectangle 4"/>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6" name="Rectangle 5"/>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7" name="Rectangle 6"/>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8" name="Rectangle 7"/>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0" name="Rectangle 9"/>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grpSp>
      <p:sp>
        <p:nvSpPr>
          <p:cNvPr id="26" name="Rectangle 25"/>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tx2"/>
                </a:solidFill>
              </a:rPr>
              <a:t>Infographic Palette</a:t>
            </a:r>
          </a:p>
        </p:txBody>
      </p:sp>
      <p:grpSp>
        <p:nvGrpSpPr>
          <p:cNvPr id="64" name="Group 63"/>
          <p:cNvGrpSpPr/>
          <p:nvPr userDrawn="1"/>
        </p:nvGrpSpPr>
        <p:grpSpPr>
          <a:xfrm>
            <a:off x="12575423" y="2015626"/>
            <a:ext cx="347472" cy="4821246"/>
            <a:chOff x="12575423" y="2604463"/>
            <a:chExt cx="347472" cy="4821246"/>
          </a:xfrm>
        </p:grpSpPr>
        <p:sp>
          <p:nvSpPr>
            <p:cNvPr id="11" name="Rectangle 10"/>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p>
          </p:txBody>
        </p:sp>
        <p:sp>
          <p:nvSpPr>
            <p:cNvPr id="12" name="Rectangle 11"/>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p>
          </p:txBody>
        </p:sp>
        <p:sp>
          <p:nvSpPr>
            <p:cNvPr id="15" name="Rectangle 14"/>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6" name="Rectangle 15"/>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8" name="Rectangle 17"/>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9" name="Rectangle 18"/>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0" name="Rectangle 19"/>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1" name="Rectangle 20"/>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2" name="Rectangle 21"/>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3" name="Rectangle 22"/>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4" name="Rectangle 23"/>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4" name="Rectangle 13"/>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7" name="Rectangle 16"/>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8" name="Rectangle 27"/>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grpSp>
      <p:sp>
        <p:nvSpPr>
          <p:cNvPr id="60" name="Rectangle 59"/>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72" r:id="rId1"/>
    <p:sldLayoutId id="2147483734" r:id="rId2"/>
    <p:sldLayoutId id="2147483735" r:id="rId3"/>
    <p:sldLayoutId id="2147483739" r:id="rId4"/>
    <p:sldLayoutId id="2147483851" r:id="rId5"/>
    <p:sldLayoutId id="2147483847" r:id="rId6"/>
    <p:sldLayoutId id="2147483848" r:id="rId7"/>
    <p:sldLayoutId id="2147483849" r:id="rId8"/>
    <p:sldLayoutId id="2147484057" r:id="rId9"/>
    <p:sldLayoutId id="2147484058" r:id="rId10"/>
  </p:sldLayoutIdLst>
  <p:hf sldNum="0" hdr="0" ftr="0"/>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 name="Group 2">
            <a:extLst>
              <a:ext uri="{FF2B5EF4-FFF2-40B4-BE49-F238E27FC236}">
                <a16:creationId xmlns:a16="http://schemas.microsoft.com/office/drawing/2014/main" id="{E90ED533-C498-4431-8D8F-7F56729917F0}"/>
              </a:ext>
            </a:extLst>
          </p:cNvPr>
          <p:cNvGrpSpPr/>
          <p:nvPr userDrawn="1"/>
        </p:nvGrpSpPr>
        <p:grpSpPr>
          <a:xfrm rot="5400000">
            <a:off x="11885731" y="885110"/>
            <a:ext cx="1723717" cy="344332"/>
            <a:chOff x="12496801" y="706628"/>
            <a:chExt cx="2975350" cy="594360"/>
          </a:xfrm>
        </p:grpSpPr>
        <p:sp>
          <p:nvSpPr>
            <p:cNvPr id="12" name="Rectangle 11">
              <a:extLst>
                <a:ext uri="{FF2B5EF4-FFF2-40B4-BE49-F238E27FC236}">
                  <a16:creationId xmlns:a16="http://schemas.microsoft.com/office/drawing/2014/main" id="{EEBEA5A1-AAB6-4DD8-B0D6-B0227842B2D9}"/>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3" name="Rectangle 12">
              <a:extLst>
                <a:ext uri="{FF2B5EF4-FFF2-40B4-BE49-F238E27FC236}">
                  <a16:creationId xmlns:a16="http://schemas.microsoft.com/office/drawing/2014/main" id="{F07A262C-5E76-4786-ABCB-D2549BAED5D7}"/>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4" name="Rectangle 13">
              <a:extLst>
                <a:ext uri="{FF2B5EF4-FFF2-40B4-BE49-F238E27FC236}">
                  <a16:creationId xmlns:a16="http://schemas.microsoft.com/office/drawing/2014/main" id="{F7EB06D7-5EA9-4CA9-A609-E728AAEAD5AB}"/>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5" name="Rectangle 14">
              <a:extLst>
                <a:ext uri="{FF2B5EF4-FFF2-40B4-BE49-F238E27FC236}">
                  <a16:creationId xmlns:a16="http://schemas.microsoft.com/office/drawing/2014/main" id="{0DAC361D-C2ED-486D-AB7B-1EC026E37E99}"/>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6" name="Rectangle 15">
              <a:extLst>
                <a:ext uri="{FF2B5EF4-FFF2-40B4-BE49-F238E27FC236}">
                  <a16:creationId xmlns:a16="http://schemas.microsoft.com/office/drawing/2014/main" id="{72369918-A613-4E1B-B84B-51345369A21D}"/>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grpSp>
      <p:grpSp>
        <p:nvGrpSpPr>
          <p:cNvPr id="17" name="Group 63">
            <a:extLst>
              <a:ext uri="{FF2B5EF4-FFF2-40B4-BE49-F238E27FC236}">
                <a16:creationId xmlns:a16="http://schemas.microsoft.com/office/drawing/2014/main" id="{5C6767F2-9661-427A-B01D-5101E04AB9DA}"/>
              </a:ext>
            </a:extLst>
          </p:cNvPr>
          <p:cNvGrpSpPr/>
          <p:nvPr userDrawn="1"/>
        </p:nvGrpSpPr>
        <p:grpSpPr>
          <a:xfrm>
            <a:off x="12575423" y="2015626"/>
            <a:ext cx="347472" cy="4821246"/>
            <a:chOff x="12575423" y="2604463"/>
            <a:chExt cx="347472" cy="4821246"/>
          </a:xfrm>
        </p:grpSpPr>
        <p:sp>
          <p:nvSpPr>
            <p:cNvPr id="18" name="Rectangle 17">
              <a:extLst>
                <a:ext uri="{FF2B5EF4-FFF2-40B4-BE49-F238E27FC236}">
                  <a16:creationId xmlns:a16="http://schemas.microsoft.com/office/drawing/2014/main" id="{30F43C4C-44E4-49CB-8395-BE6AEA7EA706}"/>
                </a:ext>
              </a:extLst>
            </p:cNvPr>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p>
          </p:txBody>
        </p:sp>
        <p:sp>
          <p:nvSpPr>
            <p:cNvPr id="19" name="Rectangle 18">
              <a:extLst>
                <a:ext uri="{FF2B5EF4-FFF2-40B4-BE49-F238E27FC236}">
                  <a16:creationId xmlns:a16="http://schemas.microsoft.com/office/drawing/2014/main" id="{E4BBCA92-2684-41EA-B75C-0B87EC02D3D0}"/>
                </a:ext>
              </a:extLst>
            </p:cNvPr>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p>
          </p:txBody>
        </p:sp>
        <p:sp>
          <p:nvSpPr>
            <p:cNvPr id="20" name="Rectangle 19">
              <a:extLst>
                <a:ext uri="{FF2B5EF4-FFF2-40B4-BE49-F238E27FC236}">
                  <a16:creationId xmlns:a16="http://schemas.microsoft.com/office/drawing/2014/main" id="{EEA525FA-187D-4B48-A802-7E91B3BA1ABE}"/>
                </a:ext>
              </a:extLst>
            </p:cNvPr>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1" name="Rectangle 20">
              <a:extLst>
                <a:ext uri="{FF2B5EF4-FFF2-40B4-BE49-F238E27FC236}">
                  <a16:creationId xmlns:a16="http://schemas.microsoft.com/office/drawing/2014/main" id="{22591F01-AF34-47BE-A195-760F9DAB5D16}"/>
                </a:ext>
              </a:extLst>
            </p:cNvPr>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2" name="Rectangle 21">
              <a:extLst>
                <a:ext uri="{FF2B5EF4-FFF2-40B4-BE49-F238E27FC236}">
                  <a16:creationId xmlns:a16="http://schemas.microsoft.com/office/drawing/2014/main" id="{0ACB6334-73F2-47B7-BB14-74F3838387DA}"/>
                </a:ext>
              </a:extLst>
            </p:cNvPr>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3" name="Rectangle 22">
              <a:extLst>
                <a:ext uri="{FF2B5EF4-FFF2-40B4-BE49-F238E27FC236}">
                  <a16:creationId xmlns:a16="http://schemas.microsoft.com/office/drawing/2014/main" id="{B7FE7A3B-ABD9-4A3D-BD9E-A3F03278E59C}"/>
                </a:ext>
              </a:extLst>
            </p:cNvPr>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4" name="Rectangle 23">
              <a:extLst>
                <a:ext uri="{FF2B5EF4-FFF2-40B4-BE49-F238E27FC236}">
                  <a16:creationId xmlns:a16="http://schemas.microsoft.com/office/drawing/2014/main" id="{0BCBEB8C-B1B9-495E-B180-3E64D32514DA}"/>
                </a:ext>
              </a:extLst>
            </p:cNvPr>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5" name="Rectangle 24">
              <a:extLst>
                <a:ext uri="{FF2B5EF4-FFF2-40B4-BE49-F238E27FC236}">
                  <a16:creationId xmlns:a16="http://schemas.microsoft.com/office/drawing/2014/main" id="{622302EA-491D-4C36-BCE0-C53381ED20D5}"/>
                </a:ext>
              </a:extLst>
            </p:cNvPr>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6" name="Rectangle 25">
              <a:extLst>
                <a:ext uri="{FF2B5EF4-FFF2-40B4-BE49-F238E27FC236}">
                  <a16:creationId xmlns:a16="http://schemas.microsoft.com/office/drawing/2014/main" id="{DF8B65A5-20CC-4693-BA09-8480B9C7DD09}"/>
                </a:ext>
              </a:extLst>
            </p:cNvPr>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7" name="Rectangle 26">
              <a:extLst>
                <a:ext uri="{FF2B5EF4-FFF2-40B4-BE49-F238E27FC236}">
                  <a16:creationId xmlns:a16="http://schemas.microsoft.com/office/drawing/2014/main" id="{29D67B4A-34E1-41F3-9BB2-2E831EFC8A12}"/>
                </a:ext>
              </a:extLst>
            </p:cNvPr>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8" name="Rectangle 27">
              <a:extLst>
                <a:ext uri="{FF2B5EF4-FFF2-40B4-BE49-F238E27FC236}">
                  <a16:creationId xmlns:a16="http://schemas.microsoft.com/office/drawing/2014/main" id="{6294C733-76A3-409A-AE6F-B5E28BDC46FC}"/>
                </a:ext>
              </a:extLst>
            </p:cNvPr>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9" name="Rectangle 28">
              <a:extLst>
                <a:ext uri="{FF2B5EF4-FFF2-40B4-BE49-F238E27FC236}">
                  <a16:creationId xmlns:a16="http://schemas.microsoft.com/office/drawing/2014/main" id="{112C9CA7-3FC0-4016-8117-4D4148709314}"/>
                </a:ext>
              </a:extLst>
            </p:cNvPr>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30" name="Rectangle 29">
              <a:extLst>
                <a:ext uri="{FF2B5EF4-FFF2-40B4-BE49-F238E27FC236}">
                  <a16:creationId xmlns:a16="http://schemas.microsoft.com/office/drawing/2014/main" id="{1DE64360-5219-4C1D-BA1A-11A7BCAA8B86}"/>
                </a:ext>
              </a:extLst>
            </p:cNvPr>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31" name="Rectangle 30">
              <a:extLst>
                <a:ext uri="{FF2B5EF4-FFF2-40B4-BE49-F238E27FC236}">
                  <a16:creationId xmlns:a16="http://schemas.microsoft.com/office/drawing/2014/main" id="{A1F40812-AC06-4095-AE4A-1AF0C07BDEA1}"/>
                </a:ext>
              </a:extLst>
            </p:cNvPr>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grpSp>
      <p:sp>
        <p:nvSpPr>
          <p:cNvPr id="32" name="Rectangle 31">
            <a:extLst>
              <a:ext uri="{FF2B5EF4-FFF2-40B4-BE49-F238E27FC236}">
                <a16:creationId xmlns:a16="http://schemas.microsoft.com/office/drawing/2014/main" id="{CAF83D98-252D-4B6F-871A-059C747E7A66}"/>
              </a:ext>
            </a:extLst>
          </p:cNvPr>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tx2"/>
                </a:solidFill>
              </a:rPr>
              <a:t>Infographic Palette</a:t>
            </a:r>
          </a:p>
        </p:txBody>
      </p:sp>
      <p:sp>
        <p:nvSpPr>
          <p:cNvPr id="33" name="Rectangle 32">
            <a:extLst>
              <a:ext uri="{FF2B5EF4-FFF2-40B4-BE49-F238E27FC236}">
                <a16:creationId xmlns:a16="http://schemas.microsoft.com/office/drawing/2014/main" id="{6074A7CB-4D6B-4EE5-AA59-2B14646F9F3B}"/>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pic>
        <p:nvPicPr>
          <p:cNvPr id="36" name="Image 35" descr="Une image contenant dessin, table&#10;&#10;Description générée automatiquement">
            <a:extLst>
              <a:ext uri="{FF2B5EF4-FFF2-40B4-BE49-F238E27FC236}">
                <a16:creationId xmlns:a16="http://schemas.microsoft.com/office/drawing/2014/main" id="{4284995F-7C3C-E247-A1A0-1FB44692845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173" r="9117" b="28874"/>
          <a:stretch/>
        </p:blipFill>
        <p:spPr>
          <a:xfrm>
            <a:off x="407988" y="404813"/>
            <a:ext cx="11784013" cy="6453185"/>
          </a:xfrm>
          <a:prstGeom prst="rect">
            <a:avLst/>
          </a:prstGeom>
        </p:spPr>
      </p:pic>
      <p:pic>
        <p:nvPicPr>
          <p:cNvPr id="37" name="Picture 6">
            <a:extLst>
              <a:ext uri="{FF2B5EF4-FFF2-40B4-BE49-F238E27FC236}">
                <a16:creationId xmlns:a16="http://schemas.microsoft.com/office/drawing/2014/main" id="{5FBDB8D0-025C-8B4E-84CD-B1C87D0C2D1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7988" y="404813"/>
            <a:ext cx="1577338" cy="820447"/>
          </a:xfrm>
          <a:prstGeom prst="rect">
            <a:avLst/>
          </a:prstGeom>
        </p:spPr>
      </p:pic>
      <p:sp>
        <p:nvSpPr>
          <p:cNvPr id="38" name="ZoneTexte 37">
            <a:extLst>
              <a:ext uri="{FF2B5EF4-FFF2-40B4-BE49-F238E27FC236}">
                <a16:creationId xmlns:a16="http://schemas.microsoft.com/office/drawing/2014/main" id="{902D2529-417D-024A-BBBF-30BC2A1A4ACB}"/>
              </a:ext>
            </a:extLst>
          </p:cNvPr>
          <p:cNvSpPr txBox="1"/>
          <p:nvPr userDrawn="1"/>
        </p:nvSpPr>
        <p:spPr>
          <a:xfrm>
            <a:off x="7536160" y="5033058"/>
            <a:ext cx="3515386" cy="1200329"/>
          </a:xfrm>
          <a:prstGeom prst="rect">
            <a:avLst/>
          </a:prstGeom>
          <a:noFill/>
        </p:spPr>
        <p:txBody>
          <a:bodyPr wrap="none" lIns="0" tIns="0" rIns="0" bIns="0" rtlCol="0">
            <a:spAutoFit/>
          </a:bodyPr>
          <a:lstStyle/>
          <a:p>
            <a:r>
              <a:rPr lang="fr-FR" sz="2600">
                <a:solidFill>
                  <a:schemeClr val="bg1"/>
                </a:solidFill>
              </a:rPr>
              <a:t>Sogeti France,</a:t>
            </a:r>
          </a:p>
          <a:p>
            <a:r>
              <a:rPr lang="fr-FR" sz="2600">
                <a:solidFill>
                  <a:schemeClr val="bg1"/>
                </a:solidFill>
              </a:rPr>
              <a:t>acteur technologique</a:t>
            </a:r>
          </a:p>
          <a:p>
            <a:r>
              <a:rPr lang="fr-FR" sz="2600">
                <a:solidFill>
                  <a:schemeClr val="bg1"/>
                </a:solidFill>
              </a:rPr>
              <a:t>de référence</a:t>
            </a:r>
          </a:p>
        </p:txBody>
      </p:sp>
    </p:spTree>
    <p:extLst>
      <p:ext uri="{BB962C8B-B14F-4D97-AF65-F5344CB8AC3E}">
        <p14:creationId xmlns:p14="http://schemas.microsoft.com/office/powerpoint/2010/main" val="3715751536"/>
      </p:ext>
    </p:extLst>
  </p:cSld>
  <p:clrMap bg1="lt1" tx1="dk1" bg2="lt2" tx2="dk2" accent1="accent1" accent2="accent2" accent3="accent3" accent4="accent4" accent5="accent5" accent6="accent6" hlink="hlink" folHlink="folHlink"/>
  <p:sldLayoutIdLst>
    <p:sldLayoutId id="2147484053" r:id="rId1"/>
  </p:sldLayoutIdLst>
  <p:transition>
    <p:push dir="u"/>
  </p:transition>
  <p:txStyles>
    <p:title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66">
          <p15:clr>
            <a:srgbClr val="F26B43"/>
          </p15:clr>
        </p15:guide>
        <p15:guide id="4" pos="7514">
          <p15:clr>
            <a:srgbClr val="F26B43"/>
          </p15:clr>
        </p15:guide>
        <p15:guide id="5" orient="horz" pos="391">
          <p15:clr>
            <a:srgbClr val="F26B43"/>
          </p15:clr>
        </p15:guide>
        <p15:guide id="6" orient="horz" pos="4020">
          <p15:clr>
            <a:srgbClr val="F26B43"/>
          </p15:clr>
        </p15:guide>
        <p15:guide id="7" orient="horz" pos="75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2DACE7-FEA8-D544-B71A-A705507A815A}"/>
              </a:ext>
            </a:extLst>
          </p:cNvPr>
          <p:cNvSpPr/>
          <p:nvPr userDrawn="1"/>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 2">
            <a:extLst>
              <a:ext uri="{FF2B5EF4-FFF2-40B4-BE49-F238E27FC236}">
                <a16:creationId xmlns:a16="http://schemas.microsoft.com/office/drawing/2014/main" id="{E90ED533-C498-4431-8D8F-7F56729917F0}"/>
              </a:ext>
            </a:extLst>
          </p:cNvPr>
          <p:cNvGrpSpPr/>
          <p:nvPr userDrawn="1"/>
        </p:nvGrpSpPr>
        <p:grpSpPr>
          <a:xfrm rot="5400000">
            <a:off x="11885731" y="885110"/>
            <a:ext cx="1723717" cy="344332"/>
            <a:chOff x="12496801" y="706628"/>
            <a:chExt cx="2975350" cy="594360"/>
          </a:xfrm>
        </p:grpSpPr>
        <p:sp>
          <p:nvSpPr>
            <p:cNvPr id="12" name="Rectangle 11">
              <a:extLst>
                <a:ext uri="{FF2B5EF4-FFF2-40B4-BE49-F238E27FC236}">
                  <a16:creationId xmlns:a16="http://schemas.microsoft.com/office/drawing/2014/main" id="{EEBEA5A1-AAB6-4DD8-B0D6-B0227842B2D9}"/>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3" name="Rectangle 12">
              <a:extLst>
                <a:ext uri="{FF2B5EF4-FFF2-40B4-BE49-F238E27FC236}">
                  <a16:creationId xmlns:a16="http://schemas.microsoft.com/office/drawing/2014/main" id="{F07A262C-5E76-4786-ABCB-D2549BAED5D7}"/>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4" name="Rectangle 13">
              <a:extLst>
                <a:ext uri="{FF2B5EF4-FFF2-40B4-BE49-F238E27FC236}">
                  <a16:creationId xmlns:a16="http://schemas.microsoft.com/office/drawing/2014/main" id="{F7EB06D7-5EA9-4CA9-A609-E728AAEAD5AB}"/>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5" name="Rectangle 14">
              <a:extLst>
                <a:ext uri="{FF2B5EF4-FFF2-40B4-BE49-F238E27FC236}">
                  <a16:creationId xmlns:a16="http://schemas.microsoft.com/office/drawing/2014/main" id="{0DAC361D-C2ED-486D-AB7B-1EC026E37E99}"/>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16" name="Rectangle 15">
              <a:extLst>
                <a:ext uri="{FF2B5EF4-FFF2-40B4-BE49-F238E27FC236}">
                  <a16:creationId xmlns:a16="http://schemas.microsoft.com/office/drawing/2014/main" id="{72369918-A613-4E1B-B84B-51345369A21D}"/>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grpSp>
      <p:grpSp>
        <p:nvGrpSpPr>
          <p:cNvPr id="17" name="Group 63">
            <a:extLst>
              <a:ext uri="{FF2B5EF4-FFF2-40B4-BE49-F238E27FC236}">
                <a16:creationId xmlns:a16="http://schemas.microsoft.com/office/drawing/2014/main" id="{5C6767F2-9661-427A-B01D-5101E04AB9DA}"/>
              </a:ext>
            </a:extLst>
          </p:cNvPr>
          <p:cNvGrpSpPr/>
          <p:nvPr userDrawn="1"/>
        </p:nvGrpSpPr>
        <p:grpSpPr>
          <a:xfrm>
            <a:off x="12575423" y="2015626"/>
            <a:ext cx="347472" cy="4821246"/>
            <a:chOff x="12575423" y="2604463"/>
            <a:chExt cx="347472" cy="4821246"/>
          </a:xfrm>
        </p:grpSpPr>
        <p:sp>
          <p:nvSpPr>
            <p:cNvPr id="18" name="Rectangle 17">
              <a:extLst>
                <a:ext uri="{FF2B5EF4-FFF2-40B4-BE49-F238E27FC236}">
                  <a16:creationId xmlns:a16="http://schemas.microsoft.com/office/drawing/2014/main" id="{30F43C4C-44E4-49CB-8395-BE6AEA7EA706}"/>
                </a:ext>
              </a:extLst>
            </p:cNvPr>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p>
          </p:txBody>
        </p:sp>
        <p:sp>
          <p:nvSpPr>
            <p:cNvPr id="19" name="Rectangle 18">
              <a:extLst>
                <a:ext uri="{FF2B5EF4-FFF2-40B4-BE49-F238E27FC236}">
                  <a16:creationId xmlns:a16="http://schemas.microsoft.com/office/drawing/2014/main" id="{E4BBCA92-2684-41EA-B75C-0B87EC02D3D0}"/>
                </a:ext>
              </a:extLst>
            </p:cNvPr>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p>
          </p:txBody>
        </p:sp>
        <p:sp>
          <p:nvSpPr>
            <p:cNvPr id="20" name="Rectangle 19">
              <a:extLst>
                <a:ext uri="{FF2B5EF4-FFF2-40B4-BE49-F238E27FC236}">
                  <a16:creationId xmlns:a16="http://schemas.microsoft.com/office/drawing/2014/main" id="{EEA525FA-187D-4B48-A802-7E91B3BA1ABE}"/>
                </a:ext>
              </a:extLst>
            </p:cNvPr>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1" name="Rectangle 20">
              <a:extLst>
                <a:ext uri="{FF2B5EF4-FFF2-40B4-BE49-F238E27FC236}">
                  <a16:creationId xmlns:a16="http://schemas.microsoft.com/office/drawing/2014/main" id="{22591F01-AF34-47BE-A195-760F9DAB5D16}"/>
                </a:ext>
              </a:extLst>
            </p:cNvPr>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2" name="Rectangle 21">
              <a:extLst>
                <a:ext uri="{FF2B5EF4-FFF2-40B4-BE49-F238E27FC236}">
                  <a16:creationId xmlns:a16="http://schemas.microsoft.com/office/drawing/2014/main" id="{0ACB6334-73F2-47B7-BB14-74F3838387DA}"/>
                </a:ext>
              </a:extLst>
            </p:cNvPr>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3" name="Rectangle 22">
              <a:extLst>
                <a:ext uri="{FF2B5EF4-FFF2-40B4-BE49-F238E27FC236}">
                  <a16:creationId xmlns:a16="http://schemas.microsoft.com/office/drawing/2014/main" id="{B7FE7A3B-ABD9-4A3D-BD9E-A3F03278E59C}"/>
                </a:ext>
              </a:extLst>
            </p:cNvPr>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4" name="Rectangle 23">
              <a:extLst>
                <a:ext uri="{FF2B5EF4-FFF2-40B4-BE49-F238E27FC236}">
                  <a16:creationId xmlns:a16="http://schemas.microsoft.com/office/drawing/2014/main" id="{0BCBEB8C-B1B9-495E-B180-3E64D32514DA}"/>
                </a:ext>
              </a:extLst>
            </p:cNvPr>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5" name="Rectangle 24">
              <a:extLst>
                <a:ext uri="{FF2B5EF4-FFF2-40B4-BE49-F238E27FC236}">
                  <a16:creationId xmlns:a16="http://schemas.microsoft.com/office/drawing/2014/main" id="{622302EA-491D-4C36-BCE0-C53381ED20D5}"/>
                </a:ext>
              </a:extLst>
            </p:cNvPr>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6" name="Rectangle 25">
              <a:extLst>
                <a:ext uri="{FF2B5EF4-FFF2-40B4-BE49-F238E27FC236}">
                  <a16:creationId xmlns:a16="http://schemas.microsoft.com/office/drawing/2014/main" id="{DF8B65A5-20CC-4693-BA09-8480B9C7DD09}"/>
                </a:ext>
              </a:extLst>
            </p:cNvPr>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7" name="Rectangle 26">
              <a:extLst>
                <a:ext uri="{FF2B5EF4-FFF2-40B4-BE49-F238E27FC236}">
                  <a16:creationId xmlns:a16="http://schemas.microsoft.com/office/drawing/2014/main" id="{29D67B4A-34E1-41F3-9BB2-2E831EFC8A12}"/>
                </a:ext>
              </a:extLst>
            </p:cNvPr>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8" name="Rectangle 27">
              <a:extLst>
                <a:ext uri="{FF2B5EF4-FFF2-40B4-BE49-F238E27FC236}">
                  <a16:creationId xmlns:a16="http://schemas.microsoft.com/office/drawing/2014/main" id="{6294C733-76A3-409A-AE6F-B5E28BDC46FC}"/>
                </a:ext>
              </a:extLst>
            </p:cNvPr>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29" name="Rectangle 28">
              <a:extLst>
                <a:ext uri="{FF2B5EF4-FFF2-40B4-BE49-F238E27FC236}">
                  <a16:creationId xmlns:a16="http://schemas.microsoft.com/office/drawing/2014/main" id="{112C9CA7-3FC0-4016-8117-4D4148709314}"/>
                </a:ext>
              </a:extLst>
            </p:cNvPr>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30" name="Rectangle 29">
              <a:extLst>
                <a:ext uri="{FF2B5EF4-FFF2-40B4-BE49-F238E27FC236}">
                  <a16:creationId xmlns:a16="http://schemas.microsoft.com/office/drawing/2014/main" id="{1DE64360-5219-4C1D-BA1A-11A7BCAA8B86}"/>
                </a:ext>
              </a:extLst>
            </p:cNvPr>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sp>
          <p:nvSpPr>
            <p:cNvPr id="31" name="Rectangle 30">
              <a:extLst>
                <a:ext uri="{FF2B5EF4-FFF2-40B4-BE49-F238E27FC236}">
                  <a16:creationId xmlns:a16="http://schemas.microsoft.com/office/drawing/2014/main" id="{A1F40812-AC06-4095-AE4A-1AF0C07BDEA1}"/>
                </a:ext>
              </a:extLst>
            </p:cNvPr>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p>
          </p:txBody>
        </p:sp>
      </p:grpSp>
      <p:sp>
        <p:nvSpPr>
          <p:cNvPr id="32" name="Rectangle 31">
            <a:extLst>
              <a:ext uri="{FF2B5EF4-FFF2-40B4-BE49-F238E27FC236}">
                <a16:creationId xmlns:a16="http://schemas.microsoft.com/office/drawing/2014/main" id="{CAF83D98-252D-4B6F-871A-059C747E7A66}"/>
              </a:ext>
            </a:extLst>
          </p:cNvPr>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tx2"/>
                </a:solidFill>
              </a:rPr>
              <a:t>Infographic Palette</a:t>
            </a:r>
          </a:p>
        </p:txBody>
      </p:sp>
      <p:sp>
        <p:nvSpPr>
          <p:cNvPr id="33" name="Rectangle 32">
            <a:extLst>
              <a:ext uri="{FF2B5EF4-FFF2-40B4-BE49-F238E27FC236}">
                <a16:creationId xmlns:a16="http://schemas.microsoft.com/office/drawing/2014/main" id="{6074A7CB-4D6B-4EE5-AA59-2B14646F9F3B}"/>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36" name="Retângulo 43">
            <a:extLst>
              <a:ext uri="{FF2B5EF4-FFF2-40B4-BE49-F238E27FC236}">
                <a16:creationId xmlns:a16="http://schemas.microsoft.com/office/drawing/2014/main" id="{9CFEC152-0129-5E4B-A7A8-FBEEAB2DCA74}"/>
              </a:ext>
            </a:extLst>
          </p:cNvPr>
          <p:cNvSpPr/>
          <p:nvPr userDrawn="1"/>
        </p:nvSpPr>
        <p:spPr>
          <a:xfrm>
            <a:off x="9359521" y="6586492"/>
            <a:ext cx="2623081" cy="180425"/>
          </a:xfrm>
          <a:prstGeom prst="rect">
            <a:avLst/>
          </a:prstGeom>
        </p:spPr>
        <p:txBody>
          <a:bodyPr wrap="non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700" b="0" i="0" kern="1200">
                <a:solidFill>
                  <a:schemeClr val="bg1"/>
                </a:solidFill>
                <a:effectLst/>
                <a:latin typeface="+mn-lt"/>
                <a:ea typeface="+mn-ea"/>
                <a:cs typeface="+mn-cs"/>
              </a:rPr>
              <a:t>Copyright © 2020 Capgemini. Tous droits réservés. </a:t>
            </a:r>
            <a:fld id="{0502E5A9-B53C-401E-A0E0-4A359BB0A9E5}" type="slidenum">
              <a:rPr lang="en-US" sz="700" smtClean="0">
                <a:solidFill>
                  <a:schemeClr val="bg1"/>
                </a:solidFill>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endParaRPr lang="en-US" sz="700">
              <a:solidFill>
                <a:schemeClr val="bg1"/>
              </a:solidFill>
            </a:endParaRPr>
          </a:p>
        </p:txBody>
      </p:sp>
    </p:spTree>
    <p:extLst>
      <p:ext uri="{BB962C8B-B14F-4D97-AF65-F5344CB8AC3E}">
        <p14:creationId xmlns:p14="http://schemas.microsoft.com/office/powerpoint/2010/main" val="1166001076"/>
      </p:ext>
    </p:extLst>
  </p:cSld>
  <p:clrMap bg1="lt1" tx1="dk1" bg2="lt2" tx2="dk2" accent1="accent1" accent2="accent2" accent3="accent3" accent4="accent4" accent5="accent5" accent6="accent6" hlink="hlink" folHlink="folHlink"/>
  <p:sldLayoutIdLst>
    <p:sldLayoutId id="2147484056" r:id="rId1"/>
  </p:sldLayoutIdLst>
  <p:transition>
    <p:push dir="u"/>
  </p:transition>
  <p:txStyles>
    <p:title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66">
          <p15:clr>
            <a:srgbClr val="F26B43"/>
          </p15:clr>
        </p15:guide>
        <p15:guide id="4" pos="7514">
          <p15:clr>
            <a:srgbClr val="F26B43"/>
          </p15:clr>
        </p15:guide>
        <p15:guide id="5" orient="horz" pos="391">
          <p15:clr>
            <a:srgbClr val="F26B43"/>
          </p15:clr>
        </p15:guide>
        <p15:guide id="6" orient="horz" pos="4020">
          <p15:clr>
            <a:srgbClr val="F26B43"/>
          </p15:clr>
        </p15:guide>
        <p15:guide id="7" orient="horz" pos="75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822" r:id="rId1"/>
    <p:sldLayoutId id="2147483813" r:id="rId2"/>
    <p:sldLayoutId id="2147483816" r:id="rId3"/>
    <p:sldLayoutId id="2147483821" r:id="rId4"/>
  </p:sldLayoutIdLst>
  <p:hf sldNum="0" hdr="0" ftr="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Lst>
  <p:hf sldNum="0" hdr="0" ftr="0"/>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769526"/>
      </p:ext>
    </p:extLst>
  </p:cSld>
  <p:clrMap bg1="lt1" tx1="dk1" bg2="lt2" tx2="dk2" accent1="accent1" accent2="accent2" accent3="accent3" accent4="accent4" accent5="accent5" accent6="accent6" hlink="hlink" folHlink="folHlink"/>
  <p:sldLayoutIdLst>
    <p:sldLayoutId id="2147484049" r:id="rId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3A808F-CFFD-4EC7-882C-35153B88547B}" type="datetimeFigureOut">
              <a:rPr lang="fr-FR" smtClean="0"/>
              <a:t>02/06/2022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2FBC84-4E9B-4F48-ADFB-A31D5EE6A25A}" type="slidenum">
              <a:rPr lang="fr-FR" smtClean="0"/>
              <a:t>‹N°›</a:t>
            </a:fld>
            <a:endParaRPr lang="fr-FR"/>
          </a:p>
        </p:txBody>
      </p:sp>
    </p:spTree>
    <p:extLst>
      <p:ext uri="{BB962C8B-B14F-4D97-AF65-F5344CB8AC3E}">
        <p14:creationId xmlns:p14="http://schemas.microsoft.com/office/powerpoint/2010/main" val="351619603"/>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grpSp>
        <p:nvGrpSpPr>
          <p:cNvPr id="3" name="Group 2"/>
          <p:cNvGrpSpPr/>
          <p:nvPr userDrawn="1"/>
        </p:nvGrpSpPr>
        <p:grpSpPr>
          <a:xfrm rot="5400000">
            <a:off x="11885731" y="885110"/>
            <a:ext cx="1723717" cy="344332"/>
            <a:chOff x="12496801" y="706628"/>
            <a:chExt cx="2975350" cy="594360"/>
          </a:xfrm>
        </p:grpSpPr>
        <p:sp>
          <p:nvSpPr>
            <p:cNvPr id="5" name="Rectangle 4"/>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6" name="Rectangle 5"/>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7" name="Rectangle 6"/>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8" name="Rectangle 7"/>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0" name="Rectangle 9"/>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grpSp>
      <p:sp>
        <p:nvSpPr>
          <p:cNvPr id="26" name="Rectangle 25"/>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defRPr/>
            </a:pPr>
            <a:r>
              <a:rPr lang="en-US" sz="1000" b="1">
                <a:solidFill>
                  <a:srgbClr val="0070AD"/>
                </a:solidFill>
              </a:rPr>
              <a:t>Infographic Palette</a:t>
            </a:r>
          </a:p>
        </p:txBody>
      </p:sp>
      <p:grpSp>
        <p:nvGrpSpPr>
          <p:cNvPr id="64" name="Group 63"/>
          <p:cNvGrpSpPr/>
          <p:nvPr userDrawn="1"/>
        </p:nvGrpSpPr>
        <p:grpSpPr>
          <a:xfrm>
            <a:off x="12575423" y="2015626"/>
            <a:ext cx="347472" cy="4821246"/>
            <a:chOff x="12575423" y="2604463"/>
            <a:chExt cx="347472" cy="4821246"/>
          </a:xfrm>
        </p:grpSpPr>
        <p:sp>
          <p:nvSpPr>
            <p:cNvPr id="11" name="Rectangle 10"/>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solidFill>
                  <a:prstClr val="white"/>
                </a:solidFill>
              </a:endParaRPr>
            </a:p>
          </p:txBody>
        </p:sp>
        <p:sp>
          <p:nvSpPr>
            <p:cNvPr id="12" name="Rectangle 11"/>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solidFill>
                  <a:prstClr val="white"/>
                </a:solidFill>
              </a:endParaRPr>
            </a:p>
          </p:txBody>
        </p:sp>
        <p:sp>
          <p:nvSpPr>
            <p:cNvPr id="15" name="Rectangle 14"/>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6" name="Rectangle 15"/>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8" name="Rectangle 17"/>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9" name="Rectangle 18"/>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0" name="Rectangle 19"/>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1" name="Rectangle 20"/>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2" name="Rectangle 21"/>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3" name="Rectangle 22"/>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4" name="Rectangle 23"/>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4" name="Rectangle 13"/>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7" name="Rectangle 16"/>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8" name="Rectangle 27"/>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grpSp>
      <p:sp>
        <p:nvSpPr>
          <p:cNvPr id="60" name="Rectangle 59"/>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rgbClr val="0070AD"/>
                </a:solidFill>
              </a:rPr>
              <a:t>Primary</a:t>
            </a:r>
          </a:p>
        </p:txBody>
      </p:sp>
    </p:spTree>
    <p:extLst>
      <p:ext uri="{BB962C8B-B14F-4D97-AF65-F5344CB8AC3E}">
        <p14:creationId xmlns:p14="http://schemas.microsoft.com/office/powerpoint/2010/main" val="45450389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grpSp>
        <p:nvGrpSpPr>
          <p:cNvPr id="3" name="Group 2"/>
          <p:cNvGrpSpPr/>
          <p:nvPr userDrawn="1"/>
        </p:nvGrpSpPr>
        <p:grpSpPr>
          <a:xfrm rot="5400000">
            <a:off x="11885731" y="885110"/>
            <a:ext cx="1723717" cy="344332"/>
            <a:chOff x="12496801" y="706628"/>
            <a:chExt cx="2975350" cy="594360"/>
          </a:xfrm>
        </p:grpSpPr>
        <p:sp>
          <p:nvSpPr>
            <p:cNvPr id="5" name="Rectangle 4"/>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6" name="Rectangle 5"/>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7" name="Rectangle 6"/>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8" name="Rectangle 7"/>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0" name="Rectangle 9"/>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grpSp>
      <p:sp>
        <p:nvSpPr>
          <p:cNvPr id="26" name="Rectangle 25"/>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defRPr/>
            </a:pPr>
            <a:r>
              <a:rPr lang="en-US" sz="1000" b="1">
                <a:solidFill>
                  <a:srgbClr val="0070AD"/>
                </a:solidFill>
              </a:rPr>
              <a:t>Infographic Palette</a:t>
            </a:r>
          </a:p>
        </p:txBody>
      </p:sp>
      <p:grpSp>
        <p:nvGrpSpPr>
          <p:cNvPr id="64" name="Group 63"/>
          <p:cNvGrpSpPr/>
          <p:nvPr userDrawn="1"/>
        </p:nvGrpSpPr>
        <p:grpSpPr>
          <a:xfrm>
            <a:off x="12575423" y="2015626"/>
            <a:ext cx="347472" cy="4821246"/>
            <a:chOff x="12575423" y="2604463"/>
            <a:chExt cx="347472" cy="4821246"/>
          </a:xfrm>
        </p:grpSpPr>
        <p:sp>
          <p:nvSpPr>
            <p:cNvPr id="11" name="Rectangle 10"/>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solidFill>
                  <a:prstClr val="white"/>
                </a:solidFill>
              </a:endParaRPr>
            </a:p>
          </p:txBody>
        </p:sp>
        <p:sp>
          <p:nvSpPr>
            <p:cNvPr id="12" name="Rectangle 11"/>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solidFill>
                  <a:prstClr val="white"/>
                </a:solidFill>
              </a:endParaRPr>
            </a:p>
          </p:txBody>
        </p:sp>
        <p:sp>
          <p:nvSpPr>
            <p:cNvPr id="15" name="Rectangle 14"/>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6" name="Rectangle 15"/>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8" name="Rectangle 17"/>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9" name="Rectangle 18"/>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0" name="Rectangle 19"/>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1" name="Rectangle 20"/>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2" name="Rectangle 21"/>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3" name="Rectangle 22"/>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4" name="Rectangle 23"/>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4" name="Rectangle 13"/>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7" name="Rectangle 16"/>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8" name="Rectangle 27"/>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grpSp>
      <p:sp>
        <p:nvSpPr>
          <p:cNvPr id="60" name="Rectangle 59"/>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rgbClr val="0070AD"/>
                </a:solidFill>
              </a:rPr>
              <a:t>Primary</a:t>
            </a:r>
          </a:p>
        </p:txBody>
      </p:sp>
    </p:spTree>
    <p:extLst>
      <p:ext uri="{BB962C8B-B14F-4D97-AF65-F5344CB8AC3E}">
        <p14:creationId xmlns:p14="http://schemas.microsoft.com/office/powerpoint/2010/main" val="4168367146"/>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1" r:id="rId26"/>
    <p:sldLayoutId id="2147483913" r:id="rId27"/>
    <p:sldLayoutId id="2147483914" r:id="rId28"/>
    <p:sldLayoutId id="2147483915" r:id="rId29"/>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grpSp>
        <p:nvGrpSpPr>
          <p:cNvPr id="3" name="Group 2"/>
          <p:cNvGrpSpPr/>
          <p:nvPr userDrawn="1"/>
        </p:nvGrpSpPr>
        <p:grpSpPr>
          <a:xfrm rot="5400000">
            <a:off x="11885731" y="885110"/>
            <a:ext cx="1723717" cy="344332"/>
            <a:chOff x="12496801" y="706628"/>
            <a:chExt cx="2975350" cy="594360"/>
          </a:xfrm>
        </p:grpSpPr>
        <p:sp>
          <p:nvSpPr>
            <p:cNvPr id="5" name="Rectangle 4"/>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6" name="Rectangle 5"/>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7" name="Rectangle 6"/>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8" name="Rectangle 7"/>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0" name="Rectangle 9"/>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grpSp>
      <p:sp>
        <p:nvSpPr>
          <p:cNvPr id="26" name="Rectangle 25"/>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defRPr/>
            </a:pPr>
            <a:r>
              <a:rPr lang="en-US" sz="1000" b="1">
                <a:solidFill>
                  <a:srgbClr val="0070AD"/>
                </a:solidFill>
              </a:rPr>
              <a:t>Infographic Palette</a:t>
            </a:r>
          </a:p>
        </p:txBody>
      </p:sp>
      <p:grpSp>
        <p:nvGrpSpPr>
          <p:cNvPr id="64" name="Group 63"/>
          <p:cNvGrpSpPr/>
          <p:nvPr userDrawn="1"/>
        </p:nvGrpSpPr>
        <p:grpSpPr>
          <a:xfrm>
            <a:off x="12575423" y="2015626"/>
            <a:ext cx="347472" cy="4821246"/>
            <a:chOff x="12575423" y="2604463"/>
            <a:chExt cx="347472" cy="4821246"/>
          </a:xfrm>
        </p:grpSpPr>
        <p:sp>
          <p:nvSpPr>
            <p:cNvPr id="11" name="Rectangle 10"/>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solidFill>
                  <a:prstClr val="white"/>
                </a:solidFill>
              </a:endParaRPr>
            </a:p>
          </p:txBody>
        </p:sp>
        <p:sp>
          <p:nvSpPr>
            <p:cNvPr id="12" name="Rectangle 11"/>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solidFill>
                  <a:prstClr val="white"/>
                </a:solidFill>
              </a:endParaRPr>
            </a:p>
          </p:txBody>
        </p:sp>
        <p:sp>
          <p:nvSpPr>
            <p:cNvPr id="15" name="Rectangle 14"/>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6" name="Rectangle 15"/>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8" name="Rectangle 17"/>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9" name="Rectangle 18"/>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0" name="Rectangle 19"/>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1" name="Rectangle 20"/>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2" name="Rectangle 21"/>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3" name="Rectangle 22"/>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4" name="Rectangle 23"/>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4" name="Rectangle 13"/>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7" name="Rectangle 16"/>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8" name="Rectangle 27"/>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grpSp>
      <p:sp>
        <p:nvSpPr>
          <p:cNvPr id="60" name="Rectangle 59"/>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rgbClr val="0070AD"/>
                </a:solidFill>
              </a:rPr>
              <a:t>Primary</a:t>
            </a:r>
          </a:p>
        </p:txBody>
      </p:sp>
    </p:spTree>
    <p:extLst>
      <p:ext uri="{BB962C8B-B14F-4D97-AF65-F5344CB8AC3E}">
        <p14:creationId xmlns:p14="http://schemas.microsoft.com/office/powerpoint/2010/main" val="53466427"/>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Autofit/>
          </a:bodyPr>
          <a:lstStyle/>
          <a:p>
            <a:pPr marL="0" lvl="0"/>
            <a:r>
              <a:rPr lang="en-US"/>
              <a:t>Click to edit Master title style</a:t>
            </a:r>
            <a:endParaRPr lang="pt-PT"/>
          </a:p>
        </p:txBody>
      </p:sp>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grpSp>
        <p:nvGrpSpPr>
          <p:cNvPr id="3" name="Group 2"/>
          <p:cNvGrpSpPr/>
          <p:nvPr userDrawn="1"/>
        </p:nvGrpSpPr>
        <p:grpSpPr>
          <a:xfrm rot="5400000">
            <a:off x="11885731" y="885110"/>
            <a:ext cx="1723717" cy="344332"/>
            <a:chOff x="12496801" y="706628"/>
            <a:chExt cx="2975350" cy="594360"/>
          </a:xfrm>
        </p:grpSpPr>
        <p:sp>
          <p:nvSpPr>
            <p:cNvPr id="5" name="Rectangle 4"/>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6" name="Rectangle 5"/>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7" name="Rectangle 6"/>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8" name="Rectangle 7"/>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0" name="Rectangle 9"/>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grpSp>
      <p:sp>
        <p:nvSpPr>
          <p:cNvPr id="26" name="Rectangle 25"/>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defRPr/>
            </a:pPr>
            <a:r>
              <a:rPr lang="en-US" sz="1000" b="1">
                <a:solidFill>
                  <a:srgbClr val="0070AD"/>
                </a:solidFill>
              </a:rPr>
              <a:t>Infographic Palette</a:t>
            </a:r>
          </a:p>
        </p:txBody>
      </p:sp>
      <p:grpSp>
        <p:nvGrpSpPr>
          <p:cNvPr id="64" name="Group 63"/>
          <p:cNvGrpSpPr/>
          <p:nvPr userDrawn="1"/>
        </p:nvGrpSpPr>
        <p:grpSpPr>
          <a:xfrm>
            <a:off x="12575423" y="2015626"/>
            <a:ext cx="347472" cy="4821246"/>
            <a:chOff x="12575423" y="2604463"/>
            <a:chExt cx="347472" cy="4821246"/>
          </a:xfrm>
        </p:grpSpPr>
        <p:sp>
          <p:nvSpPr>
            <p:cNvPr id="11" name="Rectangle 10"/>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solidFill>
                  <a:prstClr val="white"/>
                </a:solidFill>
              </a:endParaRPr>
            </a:p>
          </p:txBody>
        </p:sp>
        <p:sp>
          <p:nvSpPr>
            <p:cNvPr id="12" name="Rectangle 11"/>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a:solidFill>
                  <a:prstClr val="white"/>
                </a:solidFill>
              </a:endParaRPr>
            </a:p>
          </p:txBody>
        </p:sp>
        <p:sp>
          <p:nvSpPr>
            <p:cNvPr id="15" name="Rectangle 14"/>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6" name="Rectangle 15"/>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8" name="Rectangle 17"/>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9" name="Rectangle 18"/>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0" name="Rectangle 19"/>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1" name="Rectangle 20"/>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2" name="Rectangle 21"/>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3" name="Rectangle 22"/>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4" name="Rectangle 23"/>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4" name="Rectangle 13"/>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17" name="Rectangle 16"/>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sp>
          <p:nvSpPr>
            <p:cNvPr id="28" name="Rectangle 27"/>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a:solidFill>
                  <a:prstClr val="white"/>
                </a:solidFill>
              </a:endParaRPr>
            </a:p>
          </p:txBody>
        </p:sp>
      </p:grpSp>
      <p:sp>
        <p:nvSpPr>
          <p:cNvPr id="60" name="Rectangle 59"/>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rgbClr val="0070AD"/>
                </a:solidFill>
              </a:rPr>
              <a:t>Primary</a:t>
            </a:r>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‹N°›</a:t>
            </a:fld>
            <a:endParaRPr lang="en-US" sz="800">
              <a:solidFill>
                <a:prstClr val="black">
                  <a:lumMod val="50000"/>
                  <a:lumOff val="50000"/>
                </a:prstClr>
              </a:solidFill>
              <a:cs typeface="Arial" panose="020B0604020202020204" pitchFamily="34" charset="0"/>
            </a:endParaRPr>
          </a:p>
        </p:txBody>
      </p:sp>
      <p:cxnSp>
        <p:nvCxnSpPr>
          <p:cNvPr id="2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622639"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31"/>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a:defRPr/>
            </a:pPr>
            <a:r>
              <a:rPr lang="en-US" sz="800" kern="0">
                <a:solidFill>
                  <a:srgbClr val="0070AD"/>
                </a:solidFill>
                <a:latin typeface="Ubuntu" panose="020B0504030602030204" pitchFamily="34" charset="0"/>
                <a:cs typeface="Arial" panose="020B0604020202020204" pitchFamily="34" charset="0"/>
              </a:rPr>
              <a:t>Sogeti Global Overview</a:t>
            </a:r>
          </a:p>
        </p:txBody>
      </p:sp>
      <p:sp>
        <p:nvSpPr>
          <p:cNvPr id="32" name="Retângulo 43">
            <a:extLst>
              <a:ext uri="{FF2B5EF4-FFF2-40B4-BE49-F238E27FC236}">
                <a16:creationId xmlns:a16="http://schemas.microsoft.com/office/drawing/2014/main" id="{834ADCB4-BFB1-450D-8F6D-64217F4CD92C}"/>
              </a:ext>
            </a:extLst>
          </p:cNvPr>
          <p:cNvSpPr/>
          <p:nvPr userDrawn="1"/>
        </p:nvSpPr>
        <p:spPr>
          <a:xfrm>
            <a:off x="1765104" y="6555758"/>
            <a:ext cx="2591986" cy="219456"/>
          </a:xfrm>
          <a:prstGeom prst="rect">
            <a:avLst/>
          </a:prstGeom>
        </p:spPr>
        <p:txBody>
          <a:bodyPr wrap="none" lIns="0" tIns="0" rIns="0" bIns="0" anchor="ctr">
            <a:noAutofit/>
          </a:bodyPr>
          <a:lstStyle/>
          <a:p>
            <a:r>
              <a:rPr lang="en-US" sz="800">
                <a:solidFill>
                  <a:srgbClr val="EDEDED">
                    <a:lumMod val="50000"/>
                  </a:srgbClr>
                </a:solidFill>
                <a:latin typeface="Ubuntu" panose="020B0504030602030204" pitchFamily="34" charset="0"/>
                <a:cs typeface="Arial" panose="020B0604020202020204" pitchFamily="34" charset="0"/>
              </a:rPr>
              <a:t>© 2018 Sogeti. All rights reserved.</a:t>
            </a:r>
          </a:p>
        </p:txBody>
      </p:sp>
    </p:spTree>
    <p:extLst>
      <p:ext uri="{BB962C8B-B14F-4D97-AF65-F5344CB8AC3E}">
        <p14:creationId xmlns:p14="http://schemas.microsoft.com/office/powerpoint/2010/main" val="3167988086"/>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1" r:id="rId27"/>
    <p:sldLayoutId id="2147484022" r:id="rId28"/>
    <p:sldLayoutId id="2147484023" r:id="rId29"/>
  </p:sldLayoutIdLst>
  <p:txStyles>
    <p:titleStyle>
      <a:lvl1pPr algn="l" defTabSz="914400" rtl="0" eaLnBrk="1" latinLnBrk="0" hangingPunct="1">
        <a:lnSpc>
          <a:spcPct val="90000"/>
        </a:lnSpc>
        <a:spcBef>
          <a:spcPct val="0"/>
        </a:spcBef>
        <a:buNone/>
        <a:defRPr lang="pt-PT" sz="3200" kern="1200" dirty="0">
          <a:solidFill>
            <a:schemeClr val="tx2"/>
          </a:solidFill>
          <a:latin typeface="Ubuntu Light" panose="020B060403060203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2400" kern="1200">
          <a:solidFill>
            <a:schemeClr val="tx1"/>
          </a:solidFill>
          <a:latin typeface="Ubuntu" panose="020B0504030602030204" pitchFamily="34" charset="0"/>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2000" kern="1200">
          <a:solidFill>
            <a:schemeClr val="tx1"/>
          </a:solidFill>
          <a:latin typeface="Ubuntu" panose="020B0504030602030204" pitchFamily="34" charset="0"/>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800" kern="1200">
          <a:solidFill>
            <a:schemeClr val="tx1"/>
          </a:solidFill>
          <a:latin typeface="Ubuntu" panose="020B0504030602030204" pitchFamily="34" charset="0"/>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600" kern="1200">
          <a:solidFill>
            <a:schemeClr val="tx1"/>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tags" Target="../tags/tag36.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29" Type="http://schemas.openxmlformats.org/officeDocument/2006/relationships/image" Target="../media/image2.emf"/><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28" Type="http://schemas.openxmlformats.org/officeDocument/2006/relationships/notesSlide" Target="../notesSlides/notesSlide1.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tags" Target="../tags/tag62.xml"/><Relationship Id="rId3" Type="http://schemas.openxmlformats.org/officeDocument/2006/relationships/tags" Target="../tags/tag39.xml"/><Relationship Id="rId21" Type="http://schemas.openxmlformats.org/officeDocument/2006/relationships/tags" Target="../tags/tag57.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tags" Target="../tags/tag61.xml"/><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29" Type="http://schemas.openxmlformats.org/officeDocument/2006/relationships/image" Target="../media/image60.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tags" Target="../tags/tag60.xml"/><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tags" Target="../tags/tag59.xml"/><Relationship Id="rId28" Type="http://schemas.openxmlformats.org/officeDocument/2006/relationships/image" Target="../media/image59.png"/><Relationship Id="rId10" Type="http://schemas.openxmlformats.org/officeDocument/2006/relationships/tags" Target="../tags/tag46.xml"/><Relationship Id="rId19" Type="http://schemas.openxmlformats.org/officeDocument/2006/relationships/tags" Target="../tags/tag55.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tags" Target="../tags/tag58.xml"/><Relationship Id="rId27" Type="http://schemas.openxmlformats.org/officeDocument/2006/relationships/slideLayout" Target="../slideLayouts/slideLayout10.xml"/><Relationship Id="rId30" Type="http://schemas.microsoft.com/office/2007/relationships/hdphoto" Target="../media/hdphoto4.wdp"/></Relationships>
</file>

<file path=ppt/slides/_rels/slide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10">
            <a:extLst>
              <a:ext uri="{FF2B5EF4-FFF2-40B4-BE49-F238E27FC236}">
                <a16:creationId xmlns:a16="http://schemas.microsoft.com/office/drawing/2014/main" id="{7AB25286-0780-4416-B844-3CBAA6A2CE6C}"/>
              </a:ext>
            </a:extLst>
          </p:cNvPr>
          <p:cNvSpPr>
            <a:spLocks/>
          </p:cNvSpPr>
          <p:nvPr/>
        </p:nvSpPr>
        <p:spPr bwMode="auto">
          <a:xfrm rot="16200000" flipV="1">
            <a:off x="3537426" y="-1657613"/>
            <a:ext cx="3839896" cy="13469259"/>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Titre 2">
            <a:extLst>
              <a:ext uri="{FF2B5EF4-FFF2-40B4-BE49-F238E27FC236}">
                <a16:creationId xmlns:a16="http://schemas.microsoft.com/office/drawing/2014/main" id="{61E30C08-899E-4EB2-8CDD-D8996D4B8A4D}"/>
              </a:ext>
            </a:extLst>
          </p:cNvPr>
          <p:cNvSpPr txBox="1">
            <a:spLocks/>
          </p:cNvSpPr>
          <p:nvPr>
            <p:custDataLst>
              <p:tags r:id="rId1"/>
            </p:custDataLst>
          </p:nvPr>
        </p:nvSpPr>
        <p:spPr>
          <a:xfrm>
            <a:off x="299254" y="327282"/>
            <a:ext cx="9864476" cy="514908"/>
          </a:xfrm>
          <a:prstGeom prst="rect">
            <a:avLst/>
          </a:prstGeom>
        </p:spPr>
        <p:txBody>
          <a:bodyPr>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fr-FR" sz="2400" b="1" dirty="0">
                <a:solidFill>
                  <a:schemeClr val="accent3"/>
                </a:solidFill>
                <a:latin typeface="Ubuntu" panose="020B0504030602030204" pitchFamily="34" charset="0"/>
              </a:rPr>
              <a:t>Proposition de collaboration en CDI –</a:t>
            </a:r>
            <a:r>
              <a:rPr lang="fr-FR" sz="2400" b="1" dirty="0" err="1">
                <a:solidFill>
                  <a:schemeClr val="accent3"/>
                </a:solidFill>
                <a:latin typeface="Ubuntu" panose="020B0504030602030204" pitchFamily="34" charset="0"/>
              </a:rPr>
              <a:t>Laleh</a:t>
            </a:r>
            <a:r>
              <a:rPr lang="fr-FR" sz="2400" b="1" dirty="0">
                <a:solidFill>
                  <a:schemeClr val="accent3"/>
                </a:solidFill>
                <a:latin typeface="Ubuntu" panose="020B0504030602030204" pitchFamily="34" charset="0"/>
              </a:rPr>
              <a:t> RAVANBOD</a:t>
            </a:r>
          </a:p>
        </p:txBody>
      </p:sp>
      <p:sp>
        <p:nvSpPr>
          <p:cNvPr id="7" name="ZoneTexte 6">
            <a:extLst>
              <a:ext uri="{FF2B5EF4-FFF2-40B4-BE49-F238E27FC236}">
                <a16:creationId xmlns:a16="http://schemas.microsoft.com/office/drawing/2014/main" id="{0E37E3B4-2B0B-4EC8-AC40-CC8CBC2EE586}"/>
              </a:ext>
            </a:extLst>
          </p:cNvPr>
          <p:cNvSpPr txBox="1"/>
          <p:nvPr>
            <p:custDataLst>
              <p:tags r:id="rId2"/>
            </p:custDataLst>
          </p:nvPr>
        </p:nvSpPr>
        <p:spPr>
          <a:xfrm>
            <a:off x="4588960" y="1254366"/>
            <a:ext cx="7317758" cy="646331"/>
          </a:xfrm>
          <a:prstGeom prst="rect">
            <a:avLst/>
          </a:prstGeom>
          <a:noFill/>
        </p:spPr>
        <p:txBody>
          <a:bodyPr wrap="square" lIns="91440" tIns="45720" rIns="91440" bIns="45720" rtlCol="0" anchor="t">
            <a:spAutoFit/>
          </a:bodyPr>
          <a:lstStyle/>
          <a:p>
            <a:pPr algn="r"/>
            <a:r>
              <a:rPr lang="fr-FR" sz="3600" dirty="0">
                <a:solidFill>
                  <a:schemeClr val="accent3"/>
                </a:solidFill>
                <a:latin typeface="Ubuntu"/>
              </a:rPr>
              <a:t>CONSULTANT D’APPLICATION L2</a:t>
            </a:r>
          </a:p>
        </p:txBody>
      </p:sp>
      <p:sp>
        <p:nvSpPr>
          <p:cNvPr id="8" name="Rectangle : coins arrondis 7">
            <a:extLst>
              <a:ext uri="{FF2B5EF4-FFF2-40B4-BE49-F238E27FC236}">
                <a16:creationId xmlns:a16="http://schemas.microsoft.com/office/drawing/2014/main" id="{76C0235A-2CEE-4F1B-81C0-E5DE8CA9A8BC}"/>
              </a:ext>
            </a:extLst>
          </p:cNvPr>
          <p:cNvSpPr/>
          <p:nvPr>
            <p:custDataLst>
              <p:tags r:id="rId3"/>
            </p:custDataLst>
          </p:nvPr>
        </p:nvSpPr>
        <p:spPr>
          <a:xfrm>
            <a:off x="6395354" y="2765669"/>
            <a:ext cx="4931229" cy="67394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78B07DA9-6FC1-4D6F-A327-94E63AE3BD5D}"/>
              </a:ext>
            </a:extLst>
          </p:cNvPr>
          <p:cNvSpPr/>
          <p:nvPr>
            <p:custDataLst>
              <p:tags r:id="rId4"/>
            </p:custDataLst>
          </p:nvPr>
        </p:nvSpPr>
        <p:spPr>
          <a:xfrm>
            <a:off x="6395355" y="3634950"/>
            <a:ext cx="2165888" cy="5061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60F8BBD9-93FD-47BB-A7D2-35B9FC5FAB10}"/>
              </a:ext>
            </a:extLst>
          </p:cNvPr>
          <p:cNvSpPr/>
          <p:nvPr>
            <p:custDataLst>
              <p:tags r:id="rId5"/>
            </p:custDataLst>
          </p:nvPr>
        </p:nvSpPr>
        <p:spPr>
          <a:xfrm>
            <a:off x="9066506" y="3634950"/>
            <a:ext cx="875576" cy="50618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EE067B3B-29EC-4DAA-B38A-C5210EE0FE87}"/>
              </a:ext>
            </a:extLst>
          </p:cNvPr>
          <p:cNvSpPr txBox="1"/>
          <p:nvPr>
            <p:custDataLst>
              <p:tags r:id="rId6"/>
            </p:custDataLst>
          </p:nvPr>
        </p:nvSpPr>
        <p:spPr>
          <a:xfrm>
            <a:off x="8598638" y="1864492"/>
            <a:ext cx="3213100" cy="401418"/>
          </a:xfrm>
          <a:prstGeom prst="rect">
            <a:avLst/>
          </a:prstGeom>
          <a:noFill/>
        </p:spPr>
        <p:txBody>
          <a:bodyPr wrap="square" rtlCol="0">
            <a:spAutoFit/>
          </a:bodyPr>
          <a:lstStyle/>
          <a:p>
            <a:pPr algn="r"/>
            <a:r>
              <a:rPr lang="fr-FR" sz="2000" b="1" i="1" dirty="0">
                <a:solidFill>
                  <a:schemeClr val="accent2"/>
                </a:solidFill>
                <a:latin typeface="Ubuntu" panose="020B0504030602030204" pitchFamily="34" charset="0"/>
              </a:rPr>
              <a:t>Grade A</a:t>
            </a:r>
          </a:p>
        </p:txBody>
      </p:sp>
      <p:sp>
        <p:nvSpPr>
          <p:cNvPr id="13" name="ZoneTexte 12">
            <a:extLst>
              <a:ext uri="{FF2B5EF4-FFF2-40B4-BE49-F238E27FC236}">
                <a16:creationId xmlns:a16="http://schemas.microsoft.com/office/drawing/2014/main" id="{EDCAD4C1-35A6-43B7-BAD5-1D8BE7116049}"/>
              </a:ext>
            </a:extLst>
          </p:cNvPr>
          <p:cNvSpPr txBox="1"/>
          <p:nvPr>
            <p:custDataLst>
              <p:tags r:id="rId7"/>
            </p:custDataLst>
          </p:nvPr>
        </p:nvSpPr>
        <p:spPr>
          <a:xfrm>
            <a:off x="6634739" y="2841031"/>
            <a:ext cx="2659846" cy="523220"/>
          </a:xfrm>
          <a:prstGeom prst="rect">
            <a:avLst/>
          </a:prstGeom>
          <a:noFill/>
        </p:spPr>
        <p:txBody>
          <a:bodyPr wrap="square" lIns="91440" tIns="45720" rIns="91440" bIns="45720" rtlCol="0" anchor="ctr">
            <a:spAutoFit/>
          </a:bodyPr>
          <a:lstStyle/>
          <a:p>
            <a:r>
              <a:rPr lang="fr-FR" sz="1400" b="1" dirty="0">
                <a:solidFill>
                  <a:schemeClr val="bg1"/>
                </a:solidFill>
                <a:latin typeface="Ubuntu"/>
              </a:rPr>
              <a:t>Rémunération annuelle brute fixe sur 12,5 mois</a:t>
            </a:r>
            <a:endParaRPr lang="fr-FR" sz="2800" b="1" dirty="0">
              <a:solidFill>
                <a:schemeClr val="bg1"/>
              </a:solidFill>
              <a:latin typeface="Ubuntu"/>
            </a:endParaRPr>
          </a:p>
        </p:txBody>
      </p:sp>
      <p:sp>
        <p:nvSpPr>
          <p:cNvPr id="14" name="ZoneTexte 13">
            <a:extLst>
              <a:ext uri="{FF2B5EF4-FFF2-40B4-BE49-F238E27FC236}">
                <a16:creationId xmlns:a16="http://schemas.microsoft.com/office/drawing/2014/main" id="{C8CE0E36-511D-4B6A-BA60-6A2E5A0466BC}"/>
              </a:ext>
            </a:extLst>
          </p:cNvPr>
          <p:cNvSpPr txBox="1"/>
          <p:nvPr>
            <p:custDataLst>
              <p:tags r:id="rId8"/>
            </p:custDataLst>
          </p:nvPr>
        </p:nvSpPr>
        <p:spPr>
          <a:xfrm>
            <a:off x="7381154" y="3650262"/>
            <a:ext cx="883829" cy="461665"/>
          </a:xfrm>
          <a:prstGeom prst="rect">
            <a:avLst/>
          </a:prstGeom>
          <a:noFill/>
        </p:spPr>
        <p:txBody>
          <a:bodyPr wrap="square" rtlCol="0" anchor="ctr">
            <a:spAutoFit/>
          </a:bodyPr>
          <a:lstStyle/>
          <a:p>
            <a:pPr algn="ctr"/>
            <a:r>
              <a:rPr lang="fr-FR" sz="2400" b="1" dirty="0">
                <a:solidFill>
                  <a:schemeClr val="accent3"/>
                </a:solidFill>
                <a:latin typeface="Ubuntu" panose="020B0504030602030204" pitchFamily="34" charset="0"/>
              </a:rPr>
              <a:t>2720</a:t>
            </a:r>
          </a:p>
        </p:txBody>
      </p:sp>
      <p:sp>
        <p:nvSpPr>
          <p:cNvPr id="15" name="Rectangle 14">
            <a:extLst>
              <a:ext uri="{FF2B5EF4-FFF2-40B4-BE49-F238E27FC236}">
                <a16:creationId xmlns:a16="http://schemas.microsoft.com/office/drawing/2014/main" id="{94960C09-F77E-45EF-A2D5-ACC5973C5C7D}"/>
              </a:ext>
            </a:extLst>
          </p:cNvPr>
          <p:cNvSpPr/>
          <p:nvPr>
            <p:custDataLst>
              <p:tags r:id="rId9"/>
            </p:custDataLst>
          </p:nvPr>
        </p:nvSpPr>
        <p:spPr>
          <a:xfrm>
            <a:off x="9488349" y="2851042"/>
            <a:ext cx="1444626" cy="523220"/>
          </a:xfrm>
          <a:prstGeom prst="rect">
            <a:avLst/>
          </a:prstGeom>
        </p:spPr>
        <p:txBody>
          <a:bodyPr wrap="none">
            <a:spAutoFit/>
          </a:bodyPr>
          <a:lstStyle/>
          <a:p>
            <a:r>
              <a:rPr lang="fr-FR" sz="2800" b="1" dirty="0">
                <a:solidFill>
                  <a:schemeClr val="bg1"/>
                </a:solidFill>
                <a:latin typeface="Ubuntu" panose="020B0504030602030204" pitchFamily="34" charset="0"/>
              </a:rPr>
              <a:t>34 000 €</a:t>
            </a:r>
            <a:endParaRPr lang="fr-FR" sz="2800" dirty="0"/>
          </a:p>
        </p:txBody>
      </p:sp>
      <p:sp>
        <p:nvSpPr>
          <p:cNvPr id="18" name="ZoneTexte 17">
            <a:extLst>
              <a:ext uri="{FF2B5EF4-FFF2-40B4-BE49-F238E27FC236}">
                <a16:creationId xmlns:a16="http://schemas.microsoft.com/office/drawing/2014/main" id="{4A5EB444-BF01-4FA8-BF34-F16406290C1B}"/>
              </a:ext>
            </a:extLst>
          </p:cNvPr>
          <p:cNvSpPr txBox="1"/>
          <p:nvPr>
            <p:custDataLst>
              <p:tags r:id="rId10"/>
            </p:custDataLst>
          </p:nvPr>
        </p:nvSpPr>
        <p:spPr>
          <a:xfrm>
            <a:off x="9145702" y="3585674"/>
            <a:ext cx="984366" cy="600164"/>
          </a:xfrm>
          <a:prstGeom prst="rect">
            <a:avLst/>
          </a:prstGeom>
          <a:noFill/>
        </p:spPr>
        <p:txBody>
          <a:bodyPr wrap="square" rtlCol="0" anchor="ctr">
            <a:spAutoFit/>
          </a:bodyPr>
          <a:lstStyle/>
          <a:p>
            <a:r>
              <a:rPr lang="fr-FR" sz="1100" b="1" dirty="0">
                <a:solidFill>
                  <a:schemeClr val="accent3"/>
                </a:solidFill>
                <a:latin typeface="Ubuntu" panose="020B0504030602030204" pitchFamily="34" charset="0"/>
              </a:rPr>
              <a:t>Prime de vacances 1360 euros</a:t>
            </a:r>
            <a:endParaRPr lang="fr-FR" b="1" dirty="0">
              <a:solidFill>
                <a:schemeClr val="accent3"/>
              </a:solidFill>
              <a:latin typeface="Ubuntu" panose="020B0504030602030204" pitchFamily="34" charset="0"/>
            </a:endParaRPr>
          </a:p>
        </p:txBody>
      </p:sp>
      <p:sp>
        <p:nvSpPr>
          <p:cNvPr id="19" name="ZoneTexte 18">
            <a:extLst>
              <a:ext uri="{FF2B5EF4-FFF2-40B4-BE49-F238E27FC236}">
                <a16:creationId xmlns:a16="http://schemas.microsoft.com/office/drawing/2014/main" id="{C1590FC2-40F5-4819-A40B-DC30E55968EA}"/>
              </a:ext>
            </a:extLst>
          </p:cNvPr>
          <p:cNvSpPr txBox="1"/>
          <p:nvPr>
            <p:custDataLst>
              <p:tags r:id="rId11"/>
            </p:custDataLst>
          </p:nvPr>
        </p:nvSpPr>
        <p:spPr>
          <a:xfrm>
            <a:off x="8617672" y="4136561"/>
            <a:ext cx="1324410" cy="461665"/>
          </a:xfrm>
          <a:prstGeom prst="rect">
            <a:avLst/>
          </a:prstGeom>
          <a:noFill/>
        </p:spPr>
        <p:txBody>
          <a:bodyPr wrap="square" rtlCol="0" anchor="ctr">
            <a:spAutoFit/>
          </a:bodyPr>
          <a:lstStyle/>
          <a:p>
            <a:pPr algn="r"/>
            <a:r>
              <a:rPr lang="fr-FR" sz="800" dirty="0">
                <a:solidFill>
                  <a:schemeClr val="bg1"/>
                </a:solidFill>
                <a:latin typeface="Verdana" panose="020B0604030504040204" pitchFamily="34" charset="0"/>
                <a:ea typeface="Verdana" panose="020B0604030504040204" pitchFamily="34" charset="0"/>
              </a:rPr>
              <a:t>Un demi mois</a:t>
            </a:r>
          </a:p>
          <a:p>
            <a:pPr algn="r"/>
            <a:r>
              <a:rPr lang="fr-FR" sz="800" dirty="0">
                <a:solidFill>
                  <a:schemeClr val="accent3"/>
                </a:solidFill>
                <a:latin typeface="Verdana" panose="020B0604030504040204" pitchFamily="34" charset="0"/>
                <a:ea typeface="Verdana" panose="020B0604030504040204" pitchFamily="34" charset="0"/>
              </a:rPr>
              <a:t>Versée fin </a:t>
            </a:r>
          </a:p>
          <a:p>
            <a:pPr algn="r"/>
            <a:r>
              <a:rPr lang="fr-FR" sz="800" dirty="0">
                <a:solidFill>
                  <a:schemeClr val="accent3"/>
                </a:solidFill>
                <a:latin typeface="Verdana" panose="020B0604030504040204" pitchFamily="34" charset="0"/>
                <a:ea typeface="Verdana" panose="020B0604030504040204" pitchFamily="34" charset="0"/>
              </a:rPr>
              <a:t>Juin</a:t>
            </a:r>
            <a:endParaRPr lang="fr-FR" sz="1100" dirty="0">
              <a:solidFill>
                <a:schemeClr val="accent3"/>
              </a:solidFill>
              <a:latin typeface="Verdana" panose="020B0604030504040204" pitchFamily="34" charset="0"/>
              <a:ea typeface="Verdana" panose="020B0604030504040204" pitchFamily="34" charset="0"/>
            </a:endParaRPr>
          </a:p>
        </p:txBody>
      </p:sp>
      <p:sp>
        <p:nvSpPr>
          <p:cNvPr id="21" name="ZoneTexte 20">
            <a:extLst>
              <a:ext uri="{FF2B5EF4-FFF2-40B4-BE49-F238E27FC236}">
                <a16:creationId xmlns:a16="http://schemas.microsoft.com/office/drawing/2014/main" id="{FD05DB5B-5DE6-4F27-A5C6-1C3364949B1E}"/>
              </a:ext>
            </a:extLst>
          </p:cNvPr>
          <p:cNvSpPr txBox="1"/>
          <p:nvPr>
            <p:custDataLst>
              <p:tags r:id="rId12"/>
            </p:custDataLst>
          </p:nvPr>
        </p:nvSpPr>
        <p:spPr>
          <a:xfrm>
            <a:off x="736600" y="1842958"/>
            <a:ext cx="4495798" cy="369332"/>
          </a:xfrm>
          <a:prstGeom prst="rect">
            <a:avLst/>
          </a:prstGeom>
          <a:noFill/>
        </p:spPr>
        <p:txBody>
          <a:bodyPr wrap="square" rtlCol="0">
            <a:spAutoFit/>
          </a:bodyPr>
          <a:lstStyle/>
          <a:p>
            <a:r>
              <a:rPr lang="fr-FR" b="1">
                <a:solidFill>
                  <a:schemeClr val="accent3"/>
                </a:solidFill>
                <a:latin typeface="Ubuntu" panose="020B0504030602030204" pitchFamily="34" charset="0"/>
              </a:rPr>
              <a:t>Statut</a:t>
            </a:r>
          </a:p>
        </p:txBody>
      </p:sp>
      <p:sp>
        <p:nvSpPr>
          <p:cNvPr id="22" name="ZoneTexte 21">
            <a:extLst>
              <a:ext uri="{FF2B5EF4-FFF2-40B4-BE49-F238E27FC236}">
                <a16:creationId xmlns:a16="http://schemas.microsoft.com/office/drawing/2014/main" id="{9B0CFAAF-97CF-4337-9B14-65A2EA38DD09}"/>
              </a:ext>
            </a:extLst>
          </p:cNvPr>
          <p:cNvSpPr txBox="1"/>
          <p:nvPr>
            <p:custDataLst>
              <p:tags r:id="rId13"/>
            </p:custDataLst>
          </p:nvPr>
        </p:nvSpPr>
        <p:spPr>
          <a:xfrm>
            <a:off x="736600" y="2851662"/>
            <a:ext cx="4495798" cy="369332"/>
          </a:xfrm>
          <a:prstGeom prst="rect">
            <a:avLst/>
          </a:prstGeom>
          <a:noFill/>
        </p:spPr>
        <p:txBody>
          <a:bodyPr wrap="square" rtlCol="0">
            <a:spAutoFit/>
          </a:bodyPr>
          <a:lstStyle/>
          <a:p>
            <a:r>
              <a:rPr lang="fr-FR" b="1" dirty="0">
                <a:solidFill>
                  <a:schemeClr val="accent3"/>
                </a:solidFill>
                <a:latin typeface="Ubuntu" panose="020B0504030602030204" pitchFamily="34" charset="0"/>
              </a:rPr>
              <a:t>Position</a:t>
            </a:r>
          </a:p>
        </p:txBody>
      </p:sp>
      <p:sp>
        <p:nvSpPr>
          <p:cNvPr id="23" name="ZoneTexte 22">
            <a:extLst>
              <a:ext uri="{FF2B5EF4-FFF2-40B4-BE49-F238E27FC236}">
                <a16:creationId xmlns:a16="http://schemas.microsoft.com/office/drawing/2014/main" id="{68D7460F-EB32-4DD0-A092-748211BC1E47}"/>
              </a:ext>
            </a:extLst>
          </p:cNvPr>
          <p:cNvSpPr txBox="1"/>
          <p:nvPr>
            <p:custDataLst>
              <p:tags r:id="rId14"/>
            </p:custDataLst>
          </p:nvPr>
        </p:nvSpPr>
        <p:spPr>
          <a:xfrm>
            <a:off x="736600" y="3861207"/>
            <a:ext cx="4495798" cy="369332"/>
          </a:xfrm>
          <a:prstGeom prst="rect">
            <a:avLst/>
          </a:prstGeom>
          <a:noFill/>
        </p:spPr>
        <p:txBody>
          <a:bodyPr wrap="square" rtlCol="0">
            <a:spAutoFit/>
          </a:bodyPr>
          <a:lstStyle/>
          <a:p>
            <a:r>
              <a:rPr lang="fr-FR" b="1" dirty="0">
                <a:solidFill>
                  <a:schemeClr val="bg1"/>
                </a:solidFill>
                <a:latin typeface="Ubuntu" panose="020B0504030602030204" pitchFamily="34" charset="0"/>
              </a:rPr>
              <a:t>Coefficient</a:t>
            </a:r>
          </a:p>
        </p:txBody>
      </p:sp>
      <p:sp>
        <p:nvSpPr>
          <p:cNvPr id="24" name="Rectangle : coins arrondis 23">
            <a:extLst>
              <a:ext uri="{FF2B5EF4-FFF2-40B4-BE49-F238E27FC236}">
                <a16:creationId xmlns:a16="http://schemas.microsoft.com/office/drawing/2014/main" id="{EE0F84E7-13F0-438D-8744-46F339A2B0E2}"/>
              </a:ext>
            </a:extLst>
          </p:cNvPr>
          <p:cNvSpPr/>
          <p:nvPr>
            <p:custDataLst>
              <p:tags r:id="rId15"/>
            </p:custDataLst>
          </p:nvPr>
        </p:nvSpPr>
        <p:spPr>
          <a:xfrm>
            <a:off x="803726" y="2229614"/>
            <a:ext cx="3327400" cy="39266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accent3"/>
                </a:solidFill>
              </a:rPr>
              <a:t>Cadre</a:t>
            </a:r>
          </a:p>
        </p:txBody>
      </p:sp>
      <p:sp>
        <p:nvSpPr>
          <p:cNvPr id="25" name="Rectangle : coins arrondis 24">
            <a:extLst>
              <a:ext uri="{FF2B5EF4-FFF2-40B4-BE49-F238E27FC236}">
                <a16:creationId xmlns:a16="http://schemas.microsoft.com/office/drawing/2014/main" id="{9D62D6AB-F652-4BF4-96E8-731223F424CC}"/>
              </a:ext>
            </a:extLst>
          </p:cNvPr>
          <p:cNvSpPr/>
          <p:nvPr>
            <p:custDataLst>
              <p:tags r:id="rId16"/>
            </p:custDataLst>
          </p:nvPr>
        </p:nvSpPr>
        <p:spPr>
          <a:xfrm>
            <a:off x="825500" y="3218762"/>
            <a:ext cx="3327400" cy="39266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accent3"/>
                </a:solidFill>
              </a:rPr>
              <a:t>1.2</a:t>
            </a:r>
          </a:p>
        </p:txBody>
      </p:sp>
      <p:sp>
        <p:nvSpPr>
          <p:cNvPr id="26" name="Rectangle : coins arrondis 25">
            <a:extLst>
              <a:ext uri="{FF2B5EF4-FFF2-40B4-BE49-F238E27FC236}">
                <a16:creationId xmlns:a16="http://schemas.microsoft.com/office/drawing/2014/main" id="{E72DB8AA-5DE0-45A7-BA3A-24BF1B9469A1}"/>
              </a:ext>
            </a:extLst>
          </p:cNvPr>
          <p:cNvSpPr/>
          <p:nvPr>
            <p:custDataLst>
              <p:tags r:id="rId17"/>
            </p:custDataLst>
          </p:nvPr>
        </p:nvSpPr>
        <p:spPr>
          <a:xfrm>
            <a:off x="825500" y="4216658"/>
            <a:ext cx="3327400" cy="39266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accent3"/>
                </a:solidFill>
              </a:rPr>
              <a:t>100</a:t>
            </a:r>
          </a:p>
        </p:txBody>
      </p:sp>
      <p:sp>
        <p:nvSpPr>
          <p:cNvPr id="27" name="ZoneTexte 26">
            <a:extLst>
              <a:ext uri="{FF2B5EF4-FFF2-40B4-BE49-F238E27FC236}">
                <a16:creationId xmlns:a16="http://schemas.microsoft.com/office/drawing/2014/main" id="{F0D9B864-4D84-4B1A-9EB4-45BB2BA7C866}"/>
              </a:ext>
            </a:extLst>
          </p:cNvPr>
          <p:cNvSpPr txBox="1"/>
          <p:nvPr>
            <p:custDataLst>
              <p:tags r:id="rId18"/>
            </p:custDataLst>
          </p:nvPr>
        </p:nvSpPr>
        <p:spPr>
          <a:xfrm>
            <a:off x="736600" y="4776099"/>
            <a:ext cx="4495798" cy="369332"/>
          </a:xfrm>
          <a:prstGeom prst="rect">
            <a:avLst/>
          </a:prstGeom>
          <a:noFill/>
        </p:spPr>
        <p:txBody>
          <a:bodyPr wrap="square" rtlCol="0">
            <a:spAutoFit/>
          </a:bodyPr>
          <a:lstStyle/>
          <a:p>
            <a:r>
              <a:rPr lang="fr-FR" b="1" dirty="0">
                <a:solidFill>
                  <a:schemeClr val="bg1"/>
                </a:solidFill>
                <a:latin typeface="Ubuntu" panose="020B0504030602030204" pitchFamily="34" charset="0"/>
              </a:rPr>
              <a:t>Date prévisionnelle d’entrée</a:t>
            </a:r>
          </a:p>
        </p:txBody>
      </p:sp>
      <p:sp>
        <p:nvSpPr>
          <p:cNvPr id="28" name="Rectangle : coins arrondis 27">
            <a:extLst>
              <a:ext uri="{FF2B5EF4-FFF2-40B4-BE49-F238E27FC236}">
                <a16:creationId xmlns:a16="http://schemas.microsoft.com/office/drawing/2014/main" id="{E517F191-87D4-453E-B524-E44D586990C5}"/>
              </a:ext>
            </a:extLst>
          </p:cNvPr>
          <p:cNvSpPr/>
          <p:nvPr>
            <p:custDataLst>
              <p:tags r:id="rId19"/>
            </p:custDataLst>
          </p:nvPr>
        </p:nvSpPr>
        <p:spPr>
          <a:xfrm>
            <a:off x="825500" y="5131550"/>
            <a:ext cx="3327400" cy="39266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accent3"/>
                </a:solidFill>
              </a:rPr>
              <a:t>05/09/2022</a:t>
            </a:r>
          </a:p>
        </p:txBody>
      </p:sp>
      <p:sp>
        <p:nvSpPr>
          <p:cNvPr id="2" name="Rectangle 1">
            <a:extLst>
              <a:ext uri="{FF2B5EF4-FFF2-40B4-BE49-F238E27FC236}">
                <a16:creationId xmlns:a16="http://schemas.microsoft.com/office/drawing/2014/main" id="{5F855409-AFDE-4E91-B694-857E64BF69F0}"/>
              </a:ext>
            </a:extLst>
          </p:cNvPr>
          <p:cNvSpPr/>
          <p:nvPr>
            <p:custDataLst>
              <p:tags r:id="rId20"/>
            </p:custDataLst>
          </p:nvPr>
        </p:nvSpPr>
        <p:spPr>
          <a:xfrm>
            <a:off x="6427722" y="3755234"/>
            <a:ext cx="1021433" cy="307777"/>
          </a:xfrm>
          <a:prstGeom prst="rect">
            <a:avLst/>
          </a:prstGeom>
        </p:spPr>
        <p:txBody>
          <a:bodyPr wrap="none">
            <a:spAutoFit/>
          </a:bodyPr>
          <a:lstStyle/>
          <a:p>
            <a:r>
              <a:rPr lang="fr-FR" sz="1400" b="1">
                <a:solidFill>
                  <a:schemeClr val="bg1"/>
                </a:solidFill>
                <a:latin typeface="Ubuntu" panose="020B0504030602030204" pitchFamily="34" charset="0"/>
              </a:rPr>
              <a:t>12 mois à </a:t>
            </a:r>
            <a:endParaRPr lang="fr-FR" sz="1400"/>
          </a:p>
        </p:txBody>
      </p:sp>
      <p:sp>
        <p:nvSpPr>
          <p:cNvPr id="3" name="Rectangle 2">
            <a:extLst>
              <a:ext uri="{FF2B5EF4-FFF2-40B4-BE49-F238E27FC236}">
                <a16:creationId xmlns:a16="http://schemas.microsoft.com/office/drawing/2014/main" id="{89B0360B-744D-4661-A85A-61A264D2A49E}"/>
              </a:ext>
            </a:extLst>
          </p:cNvPr>
          <p:cNvSpPr/>
          <p:nvPr>
            <p:custDataLst>
              <p:tags r:id="rId21"/>
            </p:custDataLst>
          </p:nvPr>
        </p:nvSpPr>
        <p:spPr>
          <a:xfrm>
            <a:off x="8176867" y="3730797"/>
            <a:ext cx="316112" cy="369332"/>
          </a:xfrm>
          <a:prstGeom prst="rect">
            <a:avLst/>
          </a:prstGeom>
        </p:spPr>
        <p:txBody>
          <a:bodyPr wrap="none">
            <a:spAutoFit/>
          </a:bodyPr>
          <a:lstStyle/>
          <a:p>
            <a:r>
              <a:rPr lang="fr-FR" b="1">
                <a:solidFill>
                  <a:schemeClr val="bg1"/>
                </a:solidFill>
                <a:latin typeface="Ubuntu" panose="020B0504030602030204" pitchFamily="34" charset="0"/>
              </a:rPr>
              <a:t>€</a:t>
            </a:r>
            <a:endParaRPr lang="fr-FR"/>
          </a:p>
        </p:txBody>
      </p:sp>
      <p:sp>
        <p:nvSpPr>
          <p:cNvPr id="12" name="Signe Plus 11">
            <a:extLst>
              <a:ext uri="{FF2B5EF4-FFF2-40B4-BE49-F238E27FC236}">
                <a16:creationId xmlns:a16="http://schemas.microsoft.com/office/drawing/2014/main" id="{18256FAA-D90F-4F2C-8F54-7C9D34DBCED8}"/>
              </a:ext>
            </a:extLst>
          </p:cNvPr>
          <p:cNvSpPr/>
          <p:nvPr>
            <p:custDataLst>
              <p:tags r:id="rId22"/>
            </p:custDataLst>
          </p:nvPr>
        </p:nvSpPr>
        <p:spPr>
          <a:xfrm>
            <a:off x="8647403" y="3752379"/>
            <a:ext cx="292826" cy="292826"/>
          </a:xfrm>
          <a:prstGeom prst="mathPlu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3351552C-2E96-4988-86D6-84E272E753F8}"/>
              </a:ext>
            </a:extLst>
          </p:cNvPr>
          <p:cNvSpPr txBox="1"/>
          <p:nvPr>
            <p:custDataLst>
              <p:tags r:id="rId23"/>
            </p:custDataLst>
          </p:nvPr>
        </p:nvSpPr>
        <p:spPr>
          <a:xfrm>
            <a:off x="736600" y="853036"/>
            <a:ext cx="4495798" cy="369332"/>
          </a:xfrm>
          <a:prstGeom prst="rect">
            <a:avLst/>
          </a:prstGeom>
          <a:noFill/>
        </p:spPr>
        <p:txBody>
          <a:bodyPr wrap="square" rtlCol="0">
            <a:spAutoFit/>
          </a:bodyPr>
          <a:lstStyle/>
          <a:p>
            <a:r>
              <a:rPr lang="fr-FR" b="1" dirty="0">
                <a:solidFill>
                  <a:schemeClr val="accent3"/>
                </a:solidFill>
                <a:latin typeface="Ubuntu" panose="020B0504030602030204" pitchFamily="34" charset="0"/>
              </a:rPr>
              <a:t>Entité</a:t>
            </a:r>
          </a:p>
        </p:txBody>
      </p:sp>
      <p:sp>
        <p:nvSpPr>
          <p:cNvPr id="40" name="Rectangle : coins arrondis 39">
            <a:extLst>
              <a:ext uri="{FF2B5EF4-FFF2-40B4-BE49-F238E27FC236}">
                <a16:creationId xmlns:a16="http://schemas.microsoft.com/office/drawing/2014/main" id="{4114D5CF-DD9E-4628-BAA2-9110DCB2AD25}"/>
              </a:ext>
            </a:extLst>
          </p:cNvPr>
          <p:cNvSpPr/>
          <p:nvPr>
            <p:custDataLst>
              <p:tags r:id="rId24"/>
            </p:custDataLst>
          </p:nvPr>
        </p:nvSpPr>
        <p:spPr>
          <a:xfrm>
            <a:off x="803726" y="1239692"/>
            <a:ext cx="3327400" cy="39266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accent3"/>
                </a:solidFill>
              </a:rPr>
              <a:t>Sogeti</a:t>
            </a:r>
          </a:p>
        </p:txBody>
      </p:sp>
      <p:pic>
        <p:nvPicPr>
          <p:cNvPr id="36" name="Picture 6">
            <a:extLst>
              <a:ext uri="{FF2B5EF4-FFF2-40B4-BE49-F238E27FC236}">
                <a16:creationId xmlns:a16="http://schemas.microsoft.com/office/drawing/2014/main" id="{FF93871E-5F7E-4154-917C-F1CABAFFE641}"/>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0670297" y="207125"/>
            <a:ext cx="1138404" cy="592137"/>
          </a:xfrm>
          <a:prstGeom prst="rect">
            <a:avLst/>
          </a:prstGeom>
        </p:spPr>
      </p:pic>
      <p:sp>
        <p:nvSpPr>
          <p:cNvPr id="37" name="ZoneTexte 36">
            <a:extLst>
              <a:ext uri="{FF2B5EF4-FFF2-40B4-BE49-F238E27FC236}">
                <a16:creationId xmlns:a16="http://schemas.microsoft.com/office/drawing/2014/main" id="{2C1ABF5C-77DE-401F-AA74-6588E0DD8A2E}"/>
              </a:ext>
            </a:extLst>
          </p:cNvPr>
          <p:cNvSpPr txBox="1"/>
          <p:nvPr/>
        </p:nvSpPr>
        <p:spPr>
          <a:xfrm>
            <a:off x="5623559" y="6481811"/>
            <a:ext cx="6464104" cy="261610"/>
          </a:xfrm>
          <a:prstGeom prst="rect">
            <a:avLst/>
          </a:prstGeom>
          <a:noFill/>
        </p:spPr>
        <p:txBody>
          <a:bodyPr wrap="square">
            <a:spAutoFit/>
          </a:bodyPr>
          <a:lstStyle/>
          <a:p>
            <a:pPr lvl="0" algn="r"/>
            <a:r>
              <a:rPr lang="fr-FR" sz="1100" dirty="0"/>
              <a:t>Proposition valable 15 jours à compter de son envoi</a:t>
            </a:r>
          </a:p>
        </p:txBody>
      </p:sp>
      <p:sp>
        <p:nvSpPr>
          <p:cNvPr id="35" name="ZoneTexte 34">
            <a:extLst>
              <a:ext uri="{FF2B5EF4-FFF2-40B4-BE49-F238E27FC236}">
                <a16:creationId xmlns:a16="http://schemas.microsoft.com/office/drawing/2014/main" id="{A4DE7595-5570-4EA1-BEAB-5997B49A16B3}"/>
              </a:ext>
            </a:extLst>
          </p:cNvPr>
          <p:cNvSpPr txBox="1"/>
          <p:nvPr>
            <p:custDataLst>
              <p:tags r:id="rId25"/>
            </p:custDataLst>
          </p:nvPr>
        </p:nvSpPr>
        <p:spPr>
          <a:xfrm>
            <a:off x="736600" y="5775981"/>
            <a:ext cx="4495798" cy="369332"/>
          </a:xfrm>
          <a:prstGeom prst="rect">
            <a:avLst/>
          </a:prstGeom>
          <a:noFill/>
        </p:spPr>
        <p:txBody>
          <a:bodyPr wrap="square" rtlCol="0">
            <a:spAutoFit/>
          </a:bodyPr>
          <a:lstStyle/>
          <a:p>
            <a:r>
              <a:rPr lang="fr-FR" b="1" dirty="0">
                <a:solidFill>
                  <a:schemeClr val="bg1"/>
                </a:solidFill>
                <a:latin typeface="Ubuntu" panose="020B0504030602030204" pitchFamily="34" charset="0"/>
              </a:rPr>
              <a:t>Période d’essai</a:t>
            </a:r>
          </a:p>
        </p:txBody>
      </p:sp>
      <p:sp>
        <p:nvSpPr>
          <p:cNvPr id="41" name="Rectangle : coins arrondis 40">
            <a:extLst>
              <a:ext uri="{FF2B5EF4-FFF2-40B4-BE49-F238E27FC236}">
                <a16:creationId xmlns:a16="http://schemas.microsoft.com/office/drawing/2014/main" id="{AF892FB7-1290-4F12-9C0C-C024A3C045F5}"/>
              </a:ext>
            </a:extLst>
          </p:cNvPr>
          <p:cNvSpPr/>
          <p:nvPr>
            <p:custDataLst>
              <p:tags r:id="rId26"/>
            </p:custDataLst>
          </p:nvPr>
        </p:nvSpPr>
        <p:spPr>
          <a:xfrm>
            <a:off x="825500" y="6131432"/>
            <a:ext cx="3327400" cy="39266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accent3"/>
                </a:solidFill>
              </a:rPr>
              <a:t>4 mois </a:t>
            </a:r>
          </a:p>
        </p:txBody>
      </p:sp>
    </p:spTree>
    <p:extLst>
      <p:ext uri="{BB962C8B-B14F-4D97-AF65-F5344CB8AC3E}">
        <p14:creationId xmlns:p14="http://schemas.microsoft.com/office/powerpoint/2010/main" val="3526572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 name="Freeform 8">
            <a:extLst>
              <a:ext uri="{FF2B5EF4-FFF2-40B4-BE49-F238E27FC236}">
                <a16:creationId xmlns:a16="http://schemas.microsoft.com/office/drawing/2014/main" id="{C4E58575-60D6-4162-8318-360CE1723AAB}"/>
              </a:ext>
            </a:extLst>
          </p:cNvPr>
          <p:cNvSpPr>
            <a:spLocks/>
          </p:cNvSpPr>
          <p:nvPr/>
        </p:nvSpPr>
        <p:spPr bwMode="auto">
          <a:xfrm rot="16200000" flipH="1">
            <a:off x="5992477" y="664624"/>
            <a:ext cx="3967843" cy="8444316"/>
          </a:xfrm>
          <a:custGeom>
            <a:avLst/>
            <a:gdLst>
              <a:gd name="T0" fmla="*/ 0 w 538"/>
              <a:gd name="T1" fmla="*/ 807 h 807"/>
              <a:gd name="T2" fmla="*/ 0 w 538"/>
              <a:gd name="T3" fmla="*/ 325 h 807"/>
              <a:gd name="T4" fmla="*/ 233 w 538"/>
              <a:gd name="T5" fmla="*/ 50 h 807"/>
              <a:gd name="T6" fmla="*/ 538 w 538"/>
              <a:gd name="T7" fmla="*/ 0 h 807"/>
              <a:gd name="T8" fmla="*/ 538 w 538"/>
              <a:gd name="T9" fmla="*/ 807 h 807"/>
              <a:gd name="T10" fmla="*/ 0 w 538"/>
              <a:gd name="T11" fmla="*/ 807 h 807"/>
            </a:gdLst>
            <a:ahLst/>
            <a:cxnLst>
              <a:cxn ang="0">
                <a:pos x="T0" y="T1"/>
              </a:cxn>
              <a:cxn ang="0">
                <a:pos x="T2" y="T3"/>
              </a:cxn>
              <a:cxn ang="0">
                <a:pos x="T4" y="T5"/>
              </a:cxn>
              <a:cxn ang="0">
                <a:pos x="T6" y="T7"/>
              </a:cxn>
              <a:cxn ang="0">
                <a:pos x="T8" y="T9"/>
              </a:cxn>
              <a:cxn ang="0">
                <a:pos x="T10" y="T11"/>
              </a:cxn>
            </a:cxnLst>
            <a:rect l="0" t="0" r="r" b="b"/>
            <a:pathLst>
              <a:path w="538" h="807">
                <a:moveTo>
                  <a:pt x="0" y="807"/>
                </a:moveTo>
                <a:cubicBezTo>
                  <a:pt x="0" y="325"/>
                  <a:pt x="0" y="325"/>
                  <a:pt x="0" y="325"/>
                </a:cubicBezTo>
                <a:cubicBezTo>
                  <a:pt x="0" y="188"/>
                  <a:pt x="98" y="72"/>
                  <a:pt x="233" y="50"/>
                </a:cubicBezTo>
                <a:cubicBezTo>
                  <a:pt x="538" y="0"/>
                  <a:pt x="538" y="0"/>
                  <a:pt x="538" y="0"/>
                </a:cubicBezTo>
                <a:cubicBezTo>
                  <a:pt x="538" y="807"/>
                  <a:pt x="538" y="807"/>
                  <a:pt x="538" y="807"/>
                </a:cubicBezTo>
                <a:lnTo>
                  <a:pt x="0" y="8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1" name="Groupe 140">
            <a:extLst>
              <a:ext uri="{FF2B5EF4-FFF2-40B4-BE49-F238E27FC236}">
                <a16:creationId xmlns:a16="http://schemas.microsoft.com/office/drawing/2014/main" id="{6F532782-2F53-4175-BFFC-DBD1B55C0845}"/>
              </a:ext>
            </a:extLst>
          </p:cNvPr>
          <p:cNvGrpSpPr>
            <a:grpSpLocks noChangeAspect="1"/>
          </p:cNvGrpSpPr>
          <p:nvPr>
            <p:custDataLst>
              <p:tags r:id="rId1"/>
            </p:custDataLst>
          </p:nvPr>
        </p:nvGrpSpPr>
        <p:grpSpPr>
          <a:xfrm>
            <a:off x="9112734" y="4615457"/>
            <a:ext cx="766080" cy="720000"/>
            <a:chOff x="10254180" y="-1509768"/>
            <a:chExt cx="913245" cy="858313"/>
          </a:xfrm>
        </p:grpSpPr>
        <p:sp>
          <p:nvSpPr>
            <p:cNvPr id="142" name="Freeform 57">
              <a:extLst>
                <a:ext uri="{FF2B5EF4-FFF2-40B4-BE49-F238E27FC236}">
                  <a16:creationId xmlns:a16="http://schemas.microsoft.com/office/drawing/2014/main" id="{8F142903-6F21-45E1-A690-69C21F181FF4}"/>
                </a:ext>
              </a:extLst>
            </p:cNvPr>
            <p:cNvSpPr>
              <a:spLocks/>
            </p:cNvSpPr>
            <p:nvPr/>
          </p:nvSpPr>
          <p:spPr bwMode="auto">
            <a:xfrm>
              <a:off x="10254180" y="-1509768"/>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rgbClr val="CE2B8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143" name="Freeform 17">
              <a:extLst>
                <a:ext uri="{FF2B5EF4-FFF2-40B4-BE49-F238E27FC236}">
                  <a16:creationId xmlns:a16="http://schemas.microsoft.com/office/drawing/2014/main" id="{D5B1D614-6513-4959-810A-921F0083DFD9}"/>
                </a:ext>
              </a:extLst>
            </p:cNvPr>
            <p:cNvSpPr>
              <a:spLocks noChangeAspect="1" noEditPoints="1"/>
            </p:cNvSpPr>
            <p:nvPr/>
          </p:nvSpPr>
          <p:spPr bwMode="auto">
            <a:xfrm>
              <a:off x="10460092" y="-1324823"/>
              <a:ext cx="476070" cy="468000"/>
            </a:xfrm>
            <a:custGeom>
              <a:avLst/>
              <a:gdLst>
                <a:gd name="T0" fmla="*/ 664 w 676"/>
                <a:gd name="T1" fmla="*/ 133 h 642"/>
                <a:gd name="T2" fmla="*/ 591 w 676"/>
                <a:gd name="T3" fmla="*/ 111 h 642"/>
                <a:gd name="T4" fmla="*/ 334 w 676"/>
                <a:gd name="T5" fmla="*/ 0 h 642"/>
                <a:gd name="T6" fmla="*/ 85 w 676"/>
                <a:gd name="T7" fmla="*/ 133 h 642"/>
                <a:gd name="T8" fmla="*/ 13 w 676"/>
                <a:gd name="T9" fmla="*/ 134 h 642"/>
                <a:gd name="T10" fmla="*/ 0 w 676"/>
                <a:gd name="T11" fmla="*/ 259 h 642"/>
                <a:gd name="T12" fmla="*/ 36 w 676"/>
                <a:gd name="T13" fmla="*/ 275 h 642"/>
                <a:gd name="T14" fmla="*/ 54 w 676"/>
                <a:gd name="T15" fmla="*/ 162 h 642"/>
                <a:gd name="T16" fmla="*/ 73 w 676"/>
                <a:gd name="T17" fmla="*/ 434 h 642"/>
                <a:gd name="T18" fmla="*/ 126 w 676"/>
                <a:gd name="T19" fmla="*/ 565 h 642"/>
                <a:gd name="T20" fmla="*/ 152 w 676"/>
                <a:gd name="T21" fmla="*/ 642 h 642"/>
                <a:gd name="T22" fmla="*/ 211 w 676"/>
                <a:gd name="T23" fmla="*/ 616 h 642"/>
                <a:gd name="T24" fmla="*/ 465 w 676"/>
                <a:gd name="T25" fmla="*/ 566 h 642"/>
                <a:gd name="T26" fmla="*/ 491 w 676"/>
                <a:gd name="T27" fmla="*/ 642 h 642"/>
                <a:gd name="T28" fmla="*/ 550 w 676"/>
                <a:gd name="T29" fmla="*/ 616 h 642"/>
                <a:gd name="T30" fmla="*/ 603 w 676"/>
                <a:gd name="T31" fmla="*/ 518 h 642"/>
                <a:gd name="T32" fmla="*/ 593 w 676"/>
                <a:gd name="T33" fmla="*/ 162 h 642"/>
                <a:gd name="T34" fmla="*/ 622 w 676"/>
                <a:gd name="T35" fmla="*/ 259 h 642"/>
                <a:gd name="T36" fmla="*/ 658 w 676"/>
                <a:gd name="T37" fmla="*/ 275 h 642"/>
                <a:gd name="T38" fmla="*/ 676 w 676"/>
                <a:gd name="T39" fmla="*/ 149 h 642"/>
                <a:gd name="T40" fmla="*/ 202 w 676"/>
                <a:gd name="T41" fmla="*/ 69 h 642"/>
                <a:gd name="T42" fmla="*/ 458 w 676"/>
                <a:gd name="T43" fmla="*/ 52 h 642"/>
                <a:gd name="T44" fmla="*/ 474 w 676"/>
                <a:gd name="T45" fmla="*/ 70 h 642"/>
                <a:gd name="T46" fmla="*/ 218 w 676"/>
                <a:gd name="T47" fmla="*/ 86 h 642"/>
                <a:gd name="T48" fmla="*/ 202 w 676"/>
                <a:gd name="T49" fmla="*/ 69 h 642"/>
                <a:gd name="T50" fmla="*/ 252 w 676"/>
                <a:gd name="T51" fmla="*/ 504 h 642"/>
                <a:gd name="T52" fmla="*/ 120 w 676"/>
                <a:gd name="T53" fmla="*/ 457 h 642"/>
                <a:gd name="T54" fmla="*/ 254 w 676"/>
                <a:gd name="T55" fmla="*/ 490 h 642"/>
                <a:gd name="T56" fmla="*/ 513 w 676"/>
                <a:gd name="T57" fmla="*/ 504 h 642"/>
                <a:gd name="T58" fmla="*/ 417 w 676"/>
                <a:gd name="T59" fmla="*/ 502 h 642"/>
                <a:gd name="T60" fmla="*/ 550 w 676"/>
                <a:gd name="T61" fmla="*/ 455 h 642"/>
                <a:gd name="T62" fmla="*/ 513 w 676"/>
                <a:gd name="T63" fmla="*/ 504 h 642"/>
                <a:gd name="T64" fmla="*/ 134 w 676"/>
                <a:gd name="T65" fmla="*/ 354 h 642"/>
                <a:gd name="T66" fmla="*/ 124 w 676"/>
                <a:gd name="T67" fmla="*/ 146 h 642"/>
                <a:gd name="T68" fmla="*/ 141 w 676"/>
                <a:gd name="T69" fmla="*/ 124 h 642"/>
                <a:gd name="T70" fmla="*/ 535 w 676"/>
                <a:gd name="T71" fmla="*/ 128 h 642"/>
                <a:gd name="T72" fmla="*/ 560 w 676"/>
                <a:gd name="T73" fmla="*/ 335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6" h="642">
                  <a:moveTo>
                    <a:pt x="664" y="134"/>
                  </a:moveTo>
                  <a:cubicBezTo>
                    <a:pt x="664" y="133"/>
                    <a:pt x="664" y="133"/>
                    <a:pt x="664" y="133"/>
                  </a:cubicBezTo>
                  <a:cubicBezTo>
                    <a:pt x="591" y="133"/>
                    <a:pt x="591" y="133"/>
                    <a:pt x="591" y="133"/>
                  </a:cubicBezTo>
                  <a:cubicBezTo>
                    <a:pt x="591" y="126"/>
                    <a:pt x="591" y="118"/>
                    <a:pt x="591" y="111"/>
                  </a:cubicBezTo>
                  <a:cubicBezTo>
                    <a:pt x="590" y="99"/>
                    <a:pt x="585" y="68"/>
                    <a:pt x="542" y="41"/>
                  </a:cubicBezTo>
                  <a:cubicBezTo>
                    <a:pt x="485" y="5"/>
                    <a:pt x="402" y="0"/>
                    <a:pt x="334" y="0"/>
                  </a:cubicBezTo>
                  <a:cubicBezTo>
                    <a:pt x="96" y="0"/>
                    <a:pt x="86" y="100"/>
                    <a:pt x="86" y="111"/>
                  </a:cubicBezTo>
                  <a:cubicBezTo>
                    <a:pt x="85" y="118"/>
                    <a:pt x="85" y="126"/>
                    <a:pt x="85" y="133"/>
                  </a:cubicBezTo>
                  <a:cubicBezTo>
                    <a:pt x="8" y="133"/>
                    <a:pt x="18" y="133"/>
                    <a:pt x="13" y="133"/>
                  </a:cubicBezTo>
                  <a:cubicBezTo>
                    <a:pt x="13" y="134"/>
                    <a:pt x="13" y="134"/>
                    <a:pt x="13" y="134"/>
                  </a:cubicBezTo>
                  <a:cubicBezTo>
                    <a:pt x="5" y="136"/>
                    <a:pt x="0" y="142"/>
                    <a:pt x="0" y="149"/>
                  </a:cubicBezTo>
                  <a:cubicBezTo>
                    <a:pt x="0" y="259"/>
                    <a:pt x="0" y="259"/>
                    <a:pt x="0" y="259"/>
                  </a:cubicBezTo>
                  <a:cubicBezTo>
                    <a:pt x="0" y="268"/>
                    <a:pt x="8" y="275"/>
                    <a:pt x="18" y="275"/>
                  </a:cubicBezTo>
                  <a:cubicBezTo>
                    <a:pt x="36" y="275"/>
                    <a:pt x="36" y="275"/>
                    <a:pt x="36" y="275"/>
                  </a:cubicBezTo>
                  <a:cubicBezTo>
                    <a:pt x="46" y="275"/>
                    <a:pt x="54" y="268"/>
                    <a:pt x="54" y="259"/>
                  </a:cubicBezTo>
                  <a:cubicBezTo>
                    <a:pt x="54" y="162"/>
                    <a:pt x="54" y="162"/>
                    <a:pt x="54" y="162"/>
                  </a:cubicBezTo>
                  <a:cubicBezTo>
                    <a:pt x="84" y="162"/>
                    <a:pt x="84" y="162"/>
                    <a:pt x="84" y="162"/>
                  </a:cubicBezTo>
                  <a:cubicBezTo>
                    <a:pt x="77" y="293"/>
                    <a:pt x="73" y="315"/>
                    <a:pt x="73" y="434"/>
                  </a:cubicBezTo>
                  <a:cubicBezTo>
                    <a:pt x="74" y="461"/>
                    <a:pt x="74" y="490"/>
                    <a:pt x="73" y="518"/>
                  </a:cubicBezTo>
                  <a:cubicBezTo>
                    <a:pt x="72" y="541"/>
                    <a:pt x="92" y="564"/>
                    <a:pt x="126" y="565"/>
                  </a:cubicBezTo>
                  <a:cubicBezTo>
                    <a:pt x="126" y="616"/>
                    <a:pt x="126" y="616"/>
                    <a:pt x="126" y="616"/>
                  </a:cubicBezTo>
                  <a:cubicBezTo>
                    <a:pt x="126" y="630"/>
                    <a:pt x="138" y="642"/>
                    <a:pt x="152" y="642"/>
                  </a:cubicBezTo>
                  <a:cubicBezTo>
                    <a:pt x="185" y="642"/>
                    <a:pt x="185" y="642"/>
                    <a:pt x="185" y="642"/>
                  </a:cubicBezTo>
                  <a:cubicBezTo>
                    <a:pt x="199" y="642"/>
                    <a:pt x="211" y="630"/>
                    <a:pt x="211" y="616"/>
                  </a:cubicBezTo>
                  <a:cubicBezTo>
                    <a:pt x="211" y="566"/>
                    <a:pt x="211" y="566"/>
                    <a:pt x="211" y="566"/>
                  </a:cubicBezTo>
                  <a:cubicBezTo>
                    <a:pt x="299" y="568"/>
                    <a:pt x="377" y="568"/>
                    <a:pt x="465" y="566"/>
                  </a:cubicBezTo>
                  <a:cubicBezTo>
                    <a:pt x="465" y="616"/>
                    <a:pt x="465" y="616"/>
                    <a:pt x="465" y="616"/>
                  </a:cubicBezTo>
                  <a:cubicBezTo>
                    <a:pt x="465" y="630"/>
                    <a:pt x="477" y="642"/>
                    <a:pt x="491" y="642"/>
                  </a:cubicBezTo>
                  <a:cubicBezTo>
                    <a:pt x="524" y="642"/>
                    <a:pt x="524" y="642"/>
                    <a:pt x="524" y="642"/>
                  </a:cubicBezTo>
                  <a:cubicBezTo>
                    <a:pt x="539" y="642"/>
                    <a:pt x="550" y="630"/>
                    <a:pt x="550" y="616"/>
                  </a:cubicBezTo>
                  <a:cubicBezTo>
                    <a:pt x="550" y="565"/>
                    <a:pt x="550" y="565"/>
                    <a:pt x="550" y="565"/>
                  </a:cubicBezTo>
                  <a:cubicBezTo>
                    <a:pt x="584" y="564"/>
                    <a:pt x="604" y="541"/>
                    <a:pt x="603" y="518"/>
                  </a:cubicBezTo>
                  <a:cubicBezTo>
                    <a:pt x="603" y="490"/>
                    <a:pt x="603" y="461"/>
                    <a:pt x="603" y="434"/>
                  </a:cubicBezTo>
                  <a:cubicBezTo>
                    <a:pt x="603" y="314"/>
                    <a:pt x="599" y="292"/>
                    <a:pt x="593" y="162"/>
                  </a:cubicBezTo>
                  <a:cubicBezTo>
                    <a:pt x="622" y="162"/>
                    <a:pt x="622" y="162"/>
                    <a:pt x="622" y="162"/>
                  </a:cubicBezTo>
                  <a:cubicBezTo>
                    <a:pt x="622" y="259"/>
                    <a:pt x="622" y="259"/>
                    <a:pt x="622" y="259"/>
                  </a:cubicBezTo>
                  <a:cubicBezTo>
                    <a:pt x="622" y="268"/>
                    <a:pt x="630" y="275"/>
                    <a:pt x="640" y="275"/>
                  </a:cubicBezTo>
                  <a:cubicBezTo>
                    <a:pt x="658" y="275"/>
                    <a:pt x="658" y="275"/>
                    <a:pt x="658" y="275"/>
                  </a:cubicBezTo>
                  <a:cubicBezTo>
                    <a:pt x="668" y="275"/>
                    <a:pt x="676" y="268"/>
                    <a:pt x="676" y="259"/>
                  </a:cubicBezTo>
                  <a:cubicBezTo>
                    <a:pt x="676" y="149"/>
                    <a:pt x="676" y="149"/>
                    <a:pt x="676" y="149"/>
                  </a:cubicBezTo>
                  <a:cubicBezTo>
                    <a:pt x="676" y="142"/>
                    <a:pt x="671" y="136"/>
                    <a:pt x="664" y="134"/>
                  </a:cubicBezTo>
                  <a:close/>
                  <a:moveTo>
                    <a:pt x="202" y="69"/>
                  </a:moveTo>
                  <a:cubicBezTo>
                    <a:pt x="202" y="60"/>
                    <a:pt x="209" y="52"/>
                    <a:pt x="218" y="52"/>
                  </a:cubicBezTo>
                  <a:cubicBezTo>
                    <a:pt x="458" y="52"/>
                    <a:pt x="458" y="52"/>
                    <a:pt x="458" y="52"/>
                  </a:cubicBezTo>
                  <a:cubicBezTo>
                    <a:pt x="467" y="52"/>
                    <a:pt x="474" y="60"/>
                    <a:pt x="474" y="69"/>
                  </a:cubicBezTo>
                  <a:cubicBezTo>
                    <a:pt x="474" y="70"/>
                    <a:pt x="474" y="70"/>
                    <a:pt x="474" y="70"/>
                  </a:cubicBezTo>
                  <a:cubicBezTo>
                    <a:pt x="474" y="79"/>
                    <a:pt x="467" y="86"/>
                    <a:pt x="458" y="86"/>
                  </a:cubicBezTo>
                  <a:cubicBezTo>
                    <a:pt x="218" y="86"/>
                    <a:pt x="218" y="86"/>
                    <a:pt x="218" y="86"/>
                  </a:cubicBezTo>
                  <a:cubicBezTo>
                    <a:pt x="209" y="86"/>
                    <a:pt x="202" y="79"/>
                    <a:pt x="202" y="70"/>
                  </a:cubicBezTo>
                  <a:lnTo>
                    <a:pt x="202" y="69"/>
                  </a:lnTo>
                  <a:close/>
                  <a:moveTo>
                    <a:pt x="259" y="502"/>
                  </a:moveTo>
                  <a:cubicBezTo>
                    <a:pt x="259" y="502"/>
                    <a:pt x="257" y="504"/>
                    <a:pt x="252" y="504"/>
                  </a:cubicBezTo>
                  <a:cubicBezTo>
                    <a:pt x="163" y="504"/>
                    <a:pt x="163" y="504"/>
                    <a:pt x="163" y="504"/>
                  </a:cubicBezTo>
                  <a:cubicBezTo>
                    <a:pt x="139" y="504"/>
                    <a:pt x="113" y="464"/>
                    <a:pt x="120" y="457"/>
                  </a:cubicBezTo>
                  <a:cubicBezTo>
                    <a:pt x="121" y="457"/>
                    <a:pt x="122" y="455"/>
                    <a:pt x="126" y="455"/>
                  </a:cubicBezTo>
                  <a:cubicBezTo>
                    <a:pt x="217" y="468"/>
                    <a:pt x="235" y="465"/>
                    <a:pt x="254" y="490"/>
                  </a:cubicBezTo>
                  <a:cubicBezTo>
                    <a:pt x="259" y="496"/>
                    <a:pt x="260" y="501"/>
                    <a:pt x="259" y="502"/>
                  </a:cubicBezTo>
                  <a:close/>
                  <a:moveTo>
                    <a:pt x="513" y="504"/>
                  </a:moveTo>
                  <a:cubicBezTo>
                    <a:pt x="424" y="504"/>
                    <a:pt x="424" y="504"/>
                    <a:pt x="424" y="504"/>
                  </a:cubicBezTo>
                  <a:cubicBezTo>
                    <a:pt x="419" y="504"/>
                    <a:pt x="417" y="502"/>
                    <a:pt x="417" y="502"/>
                  </a:cubicBezTo>
                  <a:cubicBezTo>
                    <a:pt x="417" y="501"/>
                    <a:pt x="418" y="496"/>
                    <a:pt x="422" y="490"/>
                  </a:cubicBezTo>
                  <a:cubicBezTo>
                    <a:pt x="442" y="465"/>
                    <a:pt x="459" y="468"/>
                    <a:pt x="550" y="455"/>
                  </a:cubicBezTo>
                  <a:cubicBezTo>
                    <a:pt x="554" y="455"/>
                    <a:pt x="556" y="457"/>
                    <a:pt x="556" y="457"/>
                  </a:cubicBezTo>
                  <a:cubicBezTo>
                    <a:pt x="563" y="464"/>
                    <a:pt x="538" y="504"/>
                    <a:pt x="513" y="504"/>
                  </a:cubicBezTo>
                  <a:close/>
                  <a:moveTo>
                    <a:pt x="542" y="354"/>
                  </a:moveTo>
                  <a:cubicBezTo>
                    <a:pt x="413" y="356"/>
                    <a:pt x="271" y="356"/>
                    <a:pt x="134" y="354"/>
                  </a:cubicBezTo>
                  <a:cubicBezTo>
                    <a:pt x="124" y="354"/>
                    <a:pt x="116" y="345"/>
                    <a:pt x="116" y="335"/>
                  </a:cubicBezTo>
                  <a:cubicBezTo>
                    <a:pt x="117" y="272"/>
                    <a:pt x="123" y="209"/>
                    <a:pt x="124" y="146"/>
                  </a:cubicBezTo>
                  <a:cubicBezTo>
                    <a:pt x="124" y="136"/>
                    <a:pt x="132" y="128"/>
                    <a:pt x="141" y="128"/>
                  </a:cubicBezTo>
                  <a:cubicBezTo>
                    <a:pt x="141" y="124"/>
                    <a:pt x="141" y="124"/>
                    <a:pt x="141" y="124"/>
                  </a:cubicBezTo>
                  <a:cubicBezTo>
                    <a:pt x="141" y="128"/>
                    <a:pt x="141" y="128"/>
                    <a:pt x="141" y="128"/>
                  </a:cubicBezTo>
                  <a:cubicBezTo>
                    <a:pt x="272" y="130"/>
                    <a:pt x="404" y="130"/>
                    <a:pt x="535" y="128"/>
                  </a:cubicBezTo>
                  <a:cubicBezTo>
                    <a:pt x="545" y="128"/>
                    <a:pt x="553" y="136"/>
                    <a:pt x="553" y="146"/>
                  </a:cubicBezTo>
                  <a:cubicBezTo>
                    <a:pt x="554" y="209"/>
                    <a:pt x="559" y="272"/>
                    <a:pt x="560" y="335"/>
                  </a:cubicBezTo>
                  <a:cubicBezTo>
                    <a:pt x="560" y="345"/>
                    <a:pt x="552" y="353"/>
                    <a:pt x="542" y="3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144" name="Groupe 143">
            <a:extLst>
              <a:ext uri="{FF2B5EF4-FFF2-40B4-BE49-F238E27FC236}">
                <a16:creationId xmlns:a16="http://schemas.microsoft.com/office/drawing/2014/main" id="{FFFBAE93-43B4-4B47-9651-A160FEE0F8B0}"/>
              </a:ext>
            </a:extLst>
          </p:cNvPr>
          <p:cNvGrpSpPr/>
          <p:nvPr>
            <p:custDataLst>
              <p:tags r:id="rId2"/>
            </p:custDataLst>
          </p:nvPr>
        </p:nvGrpSpPr>
        <p:grpSpPr>
          <a:xfrm>
            <a:off x="843239" y="1116587"/>
            <a:ext cx="763858" cy="720000"/>
            <a:chOff x="10707387" y="1358317"/>
            <a:chExt cx="763858" cy="720000"/>
          </a:xfrm>
        </p:grpSpPr>
        <p:sp>
          <p:nvSpPr>
            <p:cNvPr id="145" name="Freeform 30">
              <a:extLst>
                <a:ext uri="{FF2B5EF4-FFF2-40B4-BE49-F238E27FC236}">
                  <a16:creationId xmlns:a16="http://schemas.microsoft.com/office/drawing/2014/main" id="{B29596DB-1253-4DB5-8211-A9429D33413D}"/>
                </a:ext>
              </a:extLst>
            </p:cNvPr>
            <p:cNvSpPr>
              <a:spLocks/>
            </p:cNvSpPr>
            <p:nvPr/>
          </p:nvSpPr>
          <p:spPr bwMode="auto">
            <a:xfrm>
              <a:off x="10707387" y="1358317"/>
              <a:ext cx="763858" cy="7200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rgbClr val="2B0A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46" name="Groupe 145">
              <a:extLst>
                <a:ext uri="{FF2B5EF4-FFF2-40B4-BE49-F238E27FC236}">
                  <a16:creationId xmlns:a16="http://schemas.microsoft.com/office/drawing/2014/main" id="{2539F7ED-E593-43D5-A01C-B67F02FD5289}"/>
                </a:ext>
              </a:extLst>
            </p:cNvPr>
            <p:cNvGrpSpPr>
              <a:grpSpLocks noChangeAspect="1"/>
            </p:cNvGrpSpPr>
            <p:nvPr/>
          </p:nvGrpSpPr>
          <p:grpSpPr>
            <a:xfrm>
              <a:off x="10872064" y="1485000"/>
              <a:ext cx="410244" cy="432000"/>
              <a:chOff x="2733675" y="808039"/>
              <a:chExt cx="419100" cy="441325"/>
            </a:xfrm>
          </p:grpSpPr>
          <p:sp>
            <p:nvSpPr>
              <p:cNvPr id="147" name="Freeform 31">
                <a:extLst>
                  <a:ext uri="{FF2B5EF4-FFF2-40B4-BE49-F238E27FC236}">
                    <a16:creationId xmlns:a16="http://schemas.microsoft.com/office/drawing/2014/main" id="{9D339BF3-C5ED-4537-B62F-E3F9AB1F2F9F}"/>
                  </a:ext>
                </a:extLst>
              </p:cNvPr>
              <p:cNvSpPr>
                <a:spLocks noEditPoints="1"/>
              </p:cNvSpPr>
              <p:nvPr/>
            </p:nvSpPr>
            <p:spPr bwMode="auto">
              <a:xfrm>
                <a:off x="2814638" y="808039"/>
                <a:ext cx="307975" cy="219075"/>
              </a:xfrm>
              <a:custGeom>
                <a:avLst/>
                <a:gdLst>
                  <a:gd name="T0" fmla="*/ 8 w 91"/>
                  <a:gd name="T1" fmla="*/ 64 h 64"/>
                  <a:gd name="T2" fmla="*/ 8 w 91"/>
                  <a:gd name="T3" fmla="*/ 60 h 64"/>
                  <a:gd name="T4" fmla="*/ 10 w 91"/>
                  <a:gd name="T5" fmla="*/ 49 h 64"/>
                  <a:gd name="T6" fmla="*/ 12 w 91"/>
                  <a:gd name="T7" fmla="*/ 44 h 64"/>
                  <a:gd name="T8" fmla="*/ 14 w 91"/>
                  <a:gd name="T9" fmla="*/ 39 h 64"/>
                  <a:gd name="T10" fmla="*/ 19 w 91"/>
                  <a:gd name="T11" fmla="*/ 31 h 64"/>
                  <a:gd name="T12" fmla="*/ 21 w 91"/>
                  <a:gd name="T13" fmla="*/ 29 h 64"/>
                  <a:gd name="T14" fmla="*/ 22 w 91"/>
                  <a:gd name="T15" fmla="*/ 27 h 64"/>
                  <a:gd name="T16" fmla="*/ 25 w 91"/>
                  <a:gd name="T17" fmla="*/ 24 h 64"/>
                  <a:gd name="T18" fmla="*/ 32 w 91"/>
                  <a:gd name="T19" fmla="*/ 20 h 64"/>
                  <a:gd name="T20" fmla="*/ 37 w 91"/>
                  <a:gd name="T21" fmla="*/ 18 h 64"/>
                  <a:gd name="T22" fmla="*/ 41 w 91"/>
                  <a:gd name="T23" fmla="*/ 16 h 64"/>
                  <a:gd name="T24" fmla="*/ 37 w 91"/>
                  <a:gd name="T25" fmla="*/ 19 h 64"/>
                  <a:gd name="T26" fmla="*/ 33 w 91"/>
                  <a:gd name="T27" fmla="*/ 22 h 64"/>
                  <a:gd name="T28" fmla="*/ 28 w 91"/>
                  <a:gd name="T29" fmla="*/ 27 h 64"/>
                  <a:gd name="T30" fmla="*/ 26 w 91"/>
                  <a:gd name="T31" fmla="*/ 30 h 64"/>
                  <a:gd name="T32" fmla="*/ 24 w 91"/>
                  <a:gd name="T33" fmla="*/ 32 h 64"/>
                  <a:gd name="T34" fmla="*/ 23 w 91"/>
                  <a:gd name="T35" fmla="*/ 34 h 64"/>
                  <a:gd name="T36" fmla="*/ 19 w 91"/>
                  <a:gd name="T37" fmla="*/ 41 h 64"/>
                  <a:gd name="T38" fmla="*/ 18 w 91"/>
                  <a:gd name="T39" fmla="*/ 46 h 64"/>
                  <a:gd name="T40" fmla="*/ 17 w 91"/>
                  <a:gd name="T41" fmla="*/ 51 h 64"/>
                  <a:gd name="T42" fmla="*/ 15 w 91"/>
                  <a:gd name="T43" fmla="*/ 60 h 64"/>
                  <a:gd name="T44" fmla="*/ 15 w 91"/>
                  <a:gd name="T45" fmla="*/ 64 h 64"/>
                  <a:gd name="T46" fmla="*/ 91 w 91"/>
                  <a:gd name="T47" fmla="*/ 64 h 64"/>
                  <a:gd name="T48" fmla="*/ 91 w 91"/>
                  <a:gd name="T49" fmla="*/ 60 h 64"/>
                  <a:gd name="T50" fmla="*/ 51 w 91"/>
                  <a:gd name="T51" fmla="*/ 13 h 64"/>
                  <a:gd name="T52" fmla="*/ 53 w 91"/>
                  <a:gd name="T53" fmla="*/ 8 h 64"/>
                  <a:gd name="T54" fmla="*/ 45 w 91"/>
                  <a:gd name="T55" fmla="*/ 0 h 64"/>
                  <a:gd name="T56" fmla="*/ 38 w 91"/>
                  <a:gd name="T57" fmla="*/ 8 h 64"/>
                  <a:gd name="T58" fmla="*/ 40 w 91"/>
                  <a:gd name="T59" fmla="*/ 13 h 64"/>
                  <a:gd name="T60" fmla="*/ 0 w 91"/>
                  <a:gd name="T61" fmla="*/ 60 h 64"/>
                  <a:gd name="T62" fmla="*/ 0 w 91"/>
                  <a:gd name="T63" fmla="*/ 64 h 64"/>
                  <a:gd name="T64" fmla="*/ 8 w 91"/>
                  <a:gd name="T65" fmla="*/ 64 h 64"/>
                  <a:gd name="T66" fmla="*/ 8 w 91"/>
                  <a:gd name="T67" fmla="*/ 64 h 64"/>
                  <a:gd name="T68" fmla="*/ 8 w 91"/>
                  <a:gd name="T6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64">
                    <a:moveTo>
                      <a:pt x="8" y="64"/>
                    </a:moveTo>
                    <a:cubicBezTo>
                      <a:pt x="8" y="63"/>
                      <a:pt x="8" y="61"/>
                      <a:pt x="8" y="60"/>
                    </a:cubicBezTo>
                    <a:cubicBezTo>
                      <a:pt x="9" y="56"/>
                      <a:pt x="9" y="52"/>
                      <a:pt x="10" y="49"/>
                    </a:cubicBezTo>
                    <a:cubicBezTo>
                      <a:pt x="11" y="47"/>
                      <a:pt x="11" y="46"/>
                      <a:pt x="12" y="44"/>
                    </a:cubicBezTo>
                    <a:cubicBezTo>
                      <a:pt x="13" y="42"/>
                      <a:pt x="13" y="41"/>
                      <a:pt x="14" y="39"/>
                    </a:cubicBezTo>
                    <a:cubicBezTo>
                      <a:pt x="15" y="36"/>
                      <a:pt x="17" y="33"/>
                      <a:pt x="19" y="31"/>
                    </a:cubicBezTo>
                    <a:cubicBezTo>
                      <a:pt x="20" y="30"/>
                      <a:pt x="20" y="29"/>
                      <a:pt x="21" y="29"/>
                    </a:cubicBezTo>
                    <a:cubicBezTo>
                      <a:pt x="21" y="28"/>
                      <a:pt x="22" y="28"/>
                      <a:pt x="22" y="27"/>
                    </a:cubicBezTo>
                    <a:cubicBezTo>
                      <a:pt x="23" y="26"/>
                      <a:pt x="24" y="25"/>
                      <a:pt x="25" y="24"/>
                    </a:cubicBezTo>
                    <a:cubicBezTo>
                      <a:pt x="28" y="23"/>
                      <a:pt x="30" y="21"/>
                      <a:pt x="32" y="20"/>
                    </a:cubicBezTo>
                    <a:cubicBezTo>
                      <a:pt x="33" y="19"/>
                      <a:pt x="35" y="18"/>
                      <a:pt x="37" y="18"/>
                    </a:cubicBezTo>
                    <a:cubicBezTo>
                      <a:pt x="39" y="17"/>
                      <a:pt x="41" y="16"/>
                      <a:pt x="41" y="16"/>
                    </a:cubicBezTo>
                    <a:cubicBezTo>
                      <a:pt x="41" y="16"/>
                      <a:pt x="40" y="17"/>
                      <a:pt x="37" y="19"/>
                    </a:cubicBezTo>
                    <a:cubicBezTo>
                      <a:pt x="36" y="20"/>
                      <a:pt x="35" y="21"/>
                      <a:pt x="33" y="22"/>
                    </a:cubicBezTo>
                    <a:cubicBezTo>
                      <a:pt x="31" y="24"/>
                      <a:pt x="30" y="25"/>
                      <a:pt x="28" y="27"/>
                    </a:cubicBezTo>
                    <a:cubicBezTo>
                      <a:pt x="27" y="28"/>
                      <a:pt x="26" y="29"/>
                      <a:pt x="26" y="30"/>
                    </a:cubicBezTo>
                    <a:cubicBezTo>
                      <a:pt x="25" y="31"/>
                      <a:pt x="25" y="31"/>
                      <a:pt x="24" y="32"/>
                    </a:cubicBezTo>
                    <a:cubicBezTo>
                      <a:pt x="24" y="32"/>
                      <a:pt x="24" y="33"/>
                      <a:pt x="23" y="34"/>
                    </a:cubicBezTo>
                    <a:cubicBezTo>
                      <a:pt x="22" y="36"/>
                      <a:pt x="21" y="39"/>
                      <a:pt x="19" y="41"/>
                    </a:cubicBezTo>
                    <a:cubicBezTo>
                      <a:pt x="19" y="43"/>
                      <a:pt x="18" y="44"/>
                      <a:pt x="18" y="46"/>
                    </a:cubicBezTo>
                    <a:cubicBezTo>
                      <a:pt x="17" y="47"/>
                      <a:pt x="17" y="49"/>
                      <a:pt x="17" y="51"/>
                    </a:cubicBezTo>
                    <a:cubicBezTo>
                      <a:pt x="16" y="54"/>
                      <a:pt x="15" y="57"/>
                      <a:pt x="15" y="60"/>
                    </a:cubicBezTo>
                    <a:cubicBezTo>
                      <a:pt x="15" y="62"/>
                      <a:pt x="15" y="63"/>
                      <a:pt x="15" y="64"/>
                    </a:cubicBezTo>
                    <a:cubicBezTo>
                      <a:pt x="41" y="64"/>
                      <a:pt x="62" y="64"/>
                      <a:pt x="91" y="64"/>
                    </a:cubicBezTo>
                    <a:cubicBezTo>
                      <a:pt x="91" y="63"/>
                      <a:pt x="91" y="62"/>
                      <a:pt x="91" y="60"/>
                    </a:cubicBezTo>
                    <a:cubicBezTo>
                      <a:pt x="91" y="36"/>
                      <a:pt x="73" y="16"/>
                      <a:pt x="51" y="13"/>
                    </a:cubicBezTo>
                    <a:cubicBezTo>
                      <a:pt x="52" y="12"/>
                      <a:pt x="53" y="10"/>
                      <a:pt x="53" y="8"/>
                    </a:cubicBezTo>
                    <a:cubicBezTo>
                      <a:pt x="53" y="3"/>
                      <a:pt x="50" y="0"/>
                      <a:pt x="45" y="0"/>
                    </a:cubicBezTo>
                    <a:cubicBezTo>
                      <a:pt x="41" y="0"/>
                      <a:pt x="38" y="3"/>
                      <a:pt x="38" y="8"/>
                    </a:cubicBezTo>
                    <a:cubicBezTo>
                      <a:pt x="38" y="10"/>
                      <a:pt x="39" y="12"/>
                      <a:pt x="40" y="13"/>
                    </a:cubicBezTo>
                    <a:cubicBezTo>
                      <a:pt x="17" y="16"/>
                      <a:pt x="0" y="36"/>
                      <a:pt x="0" y="60"/>
                    </a:cubicBezTo>
                    <a:cubicBezTo>
                      <a:pt x="0" y="62"/>
                      <a:pt x="0" y="63"/>
                      <a:pt x="0" y="64"/>
                    </a:cubicBezTo>
                    <a:lnTo>
                      <a:pt x="8" y="64"/>
                    </a:lnTo>
                    <a:close/>
                    <a:moveTo>
                      <a:pt x="8" y="64"/>
                    </a:moveTo>
                    <a:cubicBezTo>
                      <a:pt x="8" y="64"/>
                      <a:pt x="8" y="64"/>
                      <a:pt x="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2">
                <a:extLst>
                  <a:ext uri="{FF2B5EF4-FFF2-40B4-BE49-F238E27FC236}">
                    <a16:creationId xmlns:a16="http://schemas.microsoft.com/office/drawing/2014/main" id="{FE763906-5288-434F-8818-9FC6105FCDDF}"/>
                  </a:ext>
                </a:extLst>
              </p:cNvPr>
              <p:cNvSpPr>
                <a:spLocks/>
              </p:cNvSpPr>
              <p:nvPr/>
            </p:nvSpPr>
            <p:spPr bwMode="auto">
              <a:xfrm>
                <a:off x="2784475" y="1036638"/>
                <a:ext cx="368300" cy="31750"/>
              </a:xfrm>
              <a:custGeom>
                <a:avLst/>
                <a:gdLst>
                  <a:gd name="T0" fmla="*/ 0 w 109"/>
                  <a:gd name="T1" fmla="*/ 0 h 9"/>
                  <a:gd name="T2" fmla="*/ 109 w 109"/>
                  <a:gd name="T3" fmla="*/ 0 h 9"/>
                  <a:gd name="T4" fmla="*/ 109 w 109"/>
                  <a:gd name="T5" fmla="*/ 0 h 9"/>
                  <a:gd name="T6" fmla="*/ 99 w 109"/>
                  <a:gd name="T7" fmla="*/ 9 h 9"/>
                  <a:gd name="T8" fmla="*/ 0 w 109"/>
                  <a:gd name="T9" fmla="*/ 9 h 9"/>
                  <a:gd name="T10" fmla="*/ 0 w 109"/>
                  <a:gd name="T11" fmla="*/ 0 h 9"/>
                </a:gdLst>
                <a:ahLst/>
                <a:cxnLst>
                  <a:cxn ang="0">
                    <a:pos x="T0" y="T1"/>
                  </a:cxn>
                  <a:cxn ang="0">
                    <a:pos x="T2" y="T3"/>
                  </a:cxn>
                  <a:cxn ang="0">
                    <a:pos x="T4" y="T5"/>
                  </a:cxn>
                  <a:cxn ang="0">
                    <a:pos x="T6" y="T7"/>
                  </a:cxn>
                  <a:cxn ang="0">
                    <a:pos x="T8" y="T9"/>
                  </a:cxn>
                  <a:cxn ang="0">
                    <a:pos x="T10" y="T11"/>
                  </a:cxn>
                </a:cxnLst>
                <a:rect l="0" t="0" r="r" b="b"/>
                <a:pathLst>
                  <a:path w="109" h="9">
                    <a:moveTo>
                      <a:pt x="0" y="0"/>
                    </a:moveTo>
                    <a:cubicBezTo>
                      <a:pt x="109" y="0"/>
                      <a:pt x="109" y="0"/>
                      <a:pt x="109" y="0"/>
                    </a:cubicBezTo>
                    <a:cubicBezTo>
                      <a:pt x="109" y="0"/>
                      <a:pt x="109" y="0"/>
                      <a:pt x="109" y="0"/>
                    </a:cubicBezTo>
                    <a:cubicBezTo>
                      <a:pt x="109" y="5"/>
                      <a:pt x="104" y="9"/>
                      <a:pt x="99" y="9"/>
                    </a:cubicBezTo>
                    <a:cubicBezTo>
                      <a:pt x="0" y="9"/>
                      <a:pt x="0" y="9"/>
                      <a:pt x="0" y="9"/>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3">
                <a:extLst>
                  <a:ext uri="{FF2B5EF4-FFF2-40B4-BE49-F238E27FC236}">
                    <a16:creationId xmlns:a16="http://schemas.microsoft.com/office/drawing/2014/main" id="{D3026D90-F634-4174-92C5-BF28814423D0}"/>
                  </a:ext>
                </a:extLst>
              </p:cNvPr>
              <p:cNvSpPr>
                <a:spLocks noEditPoints="1"/>
              </p:cNvSpPr>
              <p:nvPr/>
            </p:nvSpPr>
            <p:spPr bwMode="auto">
              <a:xfrm>
                <a:off x="2811463" y="1087438"/>
                <a:ext cx="290513" cy="123825"/>
              </a:xfrm>
              <a:custGeom>
                <a:avLst/>
                <a:gdLst>
                  <a:gd name="T0" fmla="*/ 77 w 86"/>
                  <a:gd name="T1" fmla="*/ 3 h 36"/>
                  <a:gd name="T2" fmla="*/ 51 w 86"/>
                  <a:gd name="T3" fmla="*/ 13 h 36"/>
                  <a:gd name="T4" fmla="*/ 27 w 86"/>
                  <a:gd name="T5" fmla="*/ 12 h 36"/>
                  <a:gd name="T6" fmla="*/ 46 w 86"/>
                  <a:gd name="T7" fmla="*/ 7 h 36"/>
                  <a:gd name="T8" fmla="*/ 46 w 86"/>
                  <a:gd name="T9" fmla="*/ 0 h 36"/>
                  <a:gd name="T10" fmla="*/ 17 w 86"/>
                  <a:gd name="T11" fmla="*/ 1 h 36"/>
                  <a:gd name="T12" fmla="*/ 0 w 86"/>
                  <a:gd name="T13" fmla="*/ 7 h 36"/>
                  <a:gd name="T14" fmla="*/ 5 w 86"/>
                  <a:gd name="T15" fmla="*/ 36 h 36"/>
                  <a:gd name="T16" fmla="*/ 12 w 86"/>
                  <a:gd name="T17" fmla="*/ 30 h 36"/>
                  <a:gd name="T18" fmla="*/ 50 w 86"/>
                  <a:gd name="T19" fmla="*/ 30 h 36"/>
                  <a:gd name="T20" fmla="*/ 83 w 86"/>
                  <a:gd name="T21" fmla="*/ 9 h 36"/>
                  <a:gd name="T22" fmla="*/ 77 w 86"/>
                  <a:gd name="T23" fmla="*/ 3 h 36"/>
                  <a:gd name="T24" fmla="*/ 77 w 86"/>
                  <a:gd name="T25" fmla="*/ 3 h 36"/>
                  <a:gd name="T26" fmla="*/ 77 w 86"/>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36">
                    <a:moveTo>
                      <a:pt x="77" y="3"/>
                    </a:moveTo>
                    <a:cubicBezTo>
                      <a:pt x="71" y="6"/>
                      <a:pt x="51" y="13"/>
                      <a:pt x="51" y="13"/>
                    </a:cubicBezTo>
                    <a:cubicBezTo>
                      <a:pt x="27" y="12"/>
                      <a:pt x="27" y="12"/>
                      <a:pt x="27" y="12"/>
                    </a:cubicBezTo>
                    <a:cubicBezTo>
                      <a:pt x="27" y="12"/>
                      <a:pt x="41" y="8"/>
                      <a:pt x="46" y="7"/>
                    </a:cubicBezTo>
                    <a:cubicBezTo>
                      <a:pt x="51" y="6"/>
                      <a:pt x="49" y="0"/>
                      <a:pt x="46" y="0"/>
                    </a:cubicBezTo>
                    <a:cubicBezTo>
                      <a:pt x="43" y="0"/>
                      <a:pt x="17" y="1"/>
                      <a:pt x="17" y="1"/>
                    </a:cubicBezTo>
                    <a:cubicBezTo>
                      <a:pt x="0" y="7"/>
                      <a:pt x="0" y="7"/>
                      <a:pt x="0" y="7"/>
                    </a:cubicBezTo>
                    <a:cubicBezTo>
                      <a:pt x="5" y="36"/>
                      <a:pt x="5" y="36"/>
                      <a:pt x="5" y="36"/>
                    </a:cubicBezTo>
                    <a:cubicBezTo>
                      <a:pt x="5" y="36"/>
                      <a:pt x="8" y="30"/>
                      <a:pt x="12" y="30"/>
                    </a:cubicBezTo>
                    <a:cubicBezTo>
                      <a:pt x="15" y="30"/>
                      <a:pt x="46" y="30"/>
                      <a:pt x="50" y="30"/>
                    </a:cubicBezTo>
                    <a:cubicBezTo>
                      <a:pt x="54" y="29"/>
                      <a:pt x="80" y="11"/>
                      <a:pt x="83" y="9"/>
                    </a:cubicBezTo>
                    <a:cubicBezTo>
                      <a:pt x="86" y="7"/>
                      <a:pt x="83" y="0"/>
                      <a:pt x="77" y="3"/>
                    </a:cubicBezTo>
                    <a:close/>
                    <a:moveTo>
                      <a:pt x="77" y="3"/>
                    </a:moveTo>
                    <a:cubicBezTo>
                      <a:pt x="77" y="3"/>
                      <a:pt x="77" y="3"/>
                      <a:pt x="77"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4">
                <a:extLst>
                  <a:ext uri="{FF2B5EF4-FFF2-40B4-BE49-F238E27FC236}">
                    <a16:creationId xmlns:a16="http://schemas.microsoft.com/office/drawing/2014/main" id="{C6A9EC32-85D6-40BE-B813-FB44D2268DC2}"/>
                  </a:ext>
                </a:extLst>
              </p:cNvPr>
              <p:cNvSpPr>
                <a:spLocks noEditPoints="1"/>
              </p:cNvSpPr>
              <p:nvPr/>
            </p:nvSpPr>
            <p:spPr bwMode="auto">
              <a:xfrm>
                <a:off x="2733675" y="1108076"/>
                <a:ext cx="88900" cy="141288"/>
              </a:xfrm>
              <a:custGeom>
                <a:avLst/>
                <a:gdLst>
                  <a:gd name="T0" fmla="*/ 0 w 56"/>
                  <a:gd name="T1" fmla="*/ 9 h 89"/>
                  <a:gd name="T2" fmla="*/ 0 w 56"/>
                  <a:gd name="T3" fmla="*/ 89 h 89"/>
                  <a:gd name="T4" fmla="*/ 56 w 56"/>
                  <a:gd name="T5" fmla="*/ 78 h 89"/>
                  <a:gd name="T6" fmla="*/ 43 w 56"/>
                  <a:gd name="T7" fmla="*/ 0 h 89"/>
                  <a:gd name="T8" fmla="*/ 0 w 56"/>
                  <a:gd name="T9" fmla="*/ 9 h 89"/>
                  <a:gd name="T10" fmla="*/ 0 w 56"/>
                  <a:gd name="T11" fmla="*/ 9 h 89"/>
                  <a:gd name="T12" fmla="*/ 0 w 56"/>
                  <a:gd name="T13" fmla="*/ 9 h 89"/>
                </a:gdLst>
                <a:ahLst/>
                <a:cxnLst>
                  <a:cxn ang="0">
                    <a:pos x="T0" y="T1"/>
                  </a:cxn>
                  <a:cxn ang="0">
                    <a:pos x="T2" y="T3"/>
                  </a:cxn>
                  <a:cxn ang="0">
                    <a:pos x="T4" y="T5"/>
                  </a:cxn>
                  <a:cxn ang="0">
                    <a:pos x="T6" y="T7"/>
                  </a:cxn>
                  <a:cxn ang="0">
                    <a:pos x="T8" y="T9"/>
                  </a:cxn>
                  <a:cxn ang="0">
                    <a:pos x="T10" y="T11"/>
                  </a:cxn>
                  <a:cxn ang="0">
                    <a:pos x="T12" y="T13"/>
                  </a:cxn>
                </a:cxnLst>
                <a:rect l="0" t="0" r="r" b="b"/>
                <a:pathLst>
                  <a:path w="56" h="89">
                    <a:moveTo>
                      <a:pt x="0" y="9"/>
                    </a:moveTo>
                    <a:lnTo>
                      <a:pt x="0" y="89"/>
                    </a:lnTo>
                    <a:lnTo>
                      <a:pt x="56" y="78"/>
                    </a:lnTo>
                    <a:lnTo>
                      <a:pt x="43" y="0"/>
                    </a:lnTo>
                    <a:lnTo>
                      <a:pt x="0" y="9"/>
                    </a:lnTo>
                    <a:close/>
                    <a:moveTo>
                      <a:pt x="0" y="9"/>
                    </a:moveTo>
                    <a:lnTo>
                      <a:pt x="0"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5">
                <a:extLst>
                  <a:ext uri="{FF2B5EF4-FFF2-40B4-BE49-F238E27FC236}">
                    <a16:creationId xmlns:a16="http://schemas.microsoft.com/office/drawing/2014/main" id="{48759F1D-ED85-4880-9220-0E274E5FB459}"/>
                  </a:ext>
                </a:extLst>
              </p:cNvPr>
              <p:cNvSpPr>
                <a:spLocks noEditPoints="1"/>
              </p:cNvSpPr>
              <p:nvPr/>
            </p:nvSpPr>
            <p:spPr bwMode="auto">
              <a:xfrm>
                <a:off x="2733675" y="1108076"/>
                <a:ext cx="88900" cy="141288"/>
              </a:xfrm>
              <a:custGeom>
                <a:avLst/>
                <a:gdLst>
                  <a:gd name="T0" fmla="*/ 0 w 56"/>
                  <a:gd name="T1" fmla="*/ 9 h 89"/>
                  <a:gd name="T2" fmla="*/ 0 w 56"/>
                  <a:gd name="T3" fmla="*/ 89 h 89"/>
                  <a:gd name="T4" fmla="*/ 56 w 56"/>
                  <a:gd name="T5" fmla="*/ 78 h 89"/>
                  <a:gd name="T6" fmla="*/ 43 w 56"/>
                  <a:gd name="T7" fmla="*/ 0 h 89"/>
                  <a:gd name="T8" fmla="*/ 0 w 56"/>
                  <a:gd name="T9" fmla="*/ 9 h 89"/>
                  <a:gd name="T10" fmla="*/ 0 w 56"/>
                  <a:gd name="T11" fmla="*/ 9 h 89"/>
                  <a:gd name="T12" fmla="*/ 0 w 56"/>
                  <a:gd name="T13" fmla="*/ 9 h 89"/>
                </a:gdLst>
                <a:ahLst/>
                <a:cxnLst>
                  <a:cxn ang="0">
                    <a:pos x="T0" y="T1"/>
                  </a:cxn>
                  <a:cxn ang="0">
                    <a:pos x="T2" y="T3"/>
                  </a:cxn>
                  <a:cxn ang="0">
                    <a:pos x="T4" y="T5"/>
                  </a:cxn>
                  <a:cxn ang="0">
                    <a:pos x="T6" y="T7"/>
                  </a:cxn>
                  <a:cxn ang="0">
                    <a:pos x="T8" y="T9"/>
                  </a:cxn>
                  <a:cxn ang="0">
                    <a:pos x="T10" y="T11"/>
                  </a:cxn>
                  <a:cxn ang="0">
                    <a:pos x="T12" y="T13"/>
                  </a:cxn>
                </a:cxnLst>
                <a:rect l="0" t="0" r="r" b="b"/>
                <a:pathLst>
                  <a:path w="56" h="89">
                    <a:moveTo>
                      <a:pt x="0" y="9"/>
                    </a:moveTo>
                    <a:lnTo>
                      <a:pt x="0" y="89"/>
                    </a:lnTo>
                    <a:lnTo>
                      <a:pt x="56" y="78"/>
                    </a:lnTo>
                    <a:lnTo>
                      <a:pt x="43" y="0"/>
                    </a:lnTo>
                    <a:lnTo>
                      <a:pt x="0" y="9"/>
                    </a:lnTo>
                    <a:moveTo>
                      <a:pt x="0" y="9"/>
                    </a:move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2" name="Groupe 151">
            <a:extLst>
              <a:ext uri="{FF2B5EF4-FFF2-40B4-BE49-F238E27FC236}">
                <a16:creationId xmlns:a16="http://schemas.microsoft.com/office/drawing/2014/main" id="{DAAC854F-D23E-4B36-B506-70F45E840D86}"/>
              </a:ext>
            </a:extLst>
          </p:cNvPr>
          <p:cNvGrpSpPr/>
          <p:nvPr>
            <p:custDataLst>
              <p:tags r:id="rId3"/>
            </p:custDataLst>
          </p:nvPr>
        </p:nvGrpSpPr>
        <p:grpSpPr>
          <a:xfrm rot="286983">
            <a:off x="11087442" y="1180125"/>
            <a:ext cx="769021" cy="720000"/>
            <a:chOff x="476507" y="961646"/>
            <a:chExt cx="769021" cy="720000"/>
          </a:xfrm>
        </p:grpSpPr>
        <p:sp>
          <p:nvSpPr>
            <p:cNvPr id="153" name="Freeform 157">
              <a:extLst>
                <a:ext uri="{FF2B5EF4-FFF2-40B4-BE49-F238E27FC236}">
                  <a16:creationId xmlns:a16="http://schemas.microsoft.com/office/drawing/2014/main" id="{5EFF5290-4742-47BC-A0B8-670FD65C4B5C}"/>
                </a:ext>
              </a:extLst>
            </p:cNvPr>
            <p:cNvSpPr>
              <a:spLocks/>
            </p:cNvSpPr>
            <p:nvPr/>
          </p:nvSpPr>
          <p:spPr bwMode="auto">
            <a:xfrm>
              <a:off x="476507" y="961646"/>
              <a:ext cx="769021" cy="720000"/>
            </a:xfrm>
            <a:custGeom>
              <a:avLst/>
              <a:gdLst>
                <a:gd name="T0" fmla="*/ 36 w 415"/>
                <a:gd name="T1" fmla="*/ 259 h 386"/>
                <a:gd name="T2" fmla="*/ 141 w 415"/>
                <a:gd name="T3" fmla="*/ 34 h 386"/>
                <a:gd name="T4" fmla="*/ 378 w 415"/>
                <a:gd name="T5" fmla="*/ 138 h 386"/>
                <a:gd name="T6" fmla="*/ 269 w 415"/>
                <a:gd name="T7" fmla="*/ 353 h 386"/>
                <a:gd name="T8" fmla="*/ 36 w 415"/>
                <a:gd name="T9" fmla="*/ 259 h 386"/>
              </a:gdLst>
              <a:ahLst/>
              <a:cxnLst>
                <a:cxn ang="0">
                  <a:pos x="T0" y="T1"/>
                </a:cxn>
                <a:cxn ang="0">
                  <a:pos x="T2" y="T3"/>
                </a:cxn>
                <a:cxn ang="0">
                  <a:pos x="T4" y="T5"/>
                </a:cxn>
                <a:cxn ang="0">
                  <a:pos x="T6" y="T7"/>
                </a:cxn>
                <a:cxn ang="0">
                  <a:pos x="T8" y="T9"/>
                </a:cxn>
              </a:cxnLst>
              <a:rect l="0" t="0" r="r" b="b"/>
              <a:pathLst>
                <a:path w="415" h="386">
                  <a:moveTo>
                    <a:pt x="36" y="259"/>
                  </a:moveTo>
                  <a:cubicBezTo>
                    <a:pt x="0" y="168"/>
                    <a:pt x="47" y="67"/>
                    <a:pt x="141" y="34"/>
                  </a:cubicBezTo>
                  <a:cubicBezTo>
                    <a:pt x="236" y="0"/>
                    <a:pt x="342" y="47"/>
                    <a:pt x="378" y="138"/>
                  </a:cubicBezTo>
                  <a:cubicBezTo>
                    <a:pt x="415" y="229"/>
                    <a:pt x="364" y="319"/>
                    <a:pt x="269" y="353"/>
                  </a:cubicBezTo>
                  <a:cubicBezTo>
                    <a:pt x="175" y="386"/>
                    <a:pt x="73" y="350"/>
                    <a:pt x="36" y="259"/>
                  </a:cubicBezTo>
                </a:path>
              </a:pathLst>
            </a:custGeom>
            <a:solidFill>
              <a:srgbClr val="2B0A3D"/>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154" name="Freeform 12">
              <a:extLst>
                <a:ext uri="{FF2B5EF4-FFF2-40B4-BE49-F238E27FC236}">
                  <a16:creationId xmlns:a16="http://schemas.microsoft.com/office/drawing/2014/main" id="{6D9018EC-59F1-4884-8328-766787E01569}"/>
                </a:ext>
              </a:extLst>
            </p:cNvPr>
            <p:cNvSpPr>
              <a:spLocks/>
            </p:cNvSpPr>
            <p:nvPr/>
          </p:nvSpPr>
          <p:spPr bwMode="auto">
            <a:xfrm>
              <a:off x="694808" y="1303852"/>
              <a:ext cx="192404" cy="217070"/>
            </a:xfrm>
            <a:custGeom>
              <a:avLst/>
              <a:gdLst>
                <a:gd name="T0" fmla="*/ 40 w 147"/>
                <a:gd name="T1" fmla="*/ 165 h 165"/>
                <a:gd name="T2" fmla="*/ 48 w 147"/>
                <a:gd name="T3" fmla="*/ 162 h 165"/>
                <a:gd name="T4" fmla="*/ 71 w 147"/>
                <a:gd name="T5" fmla="*/ 143 h 165"/>
                <a:gd name="T6" fmla="*/ 87 w 147"/>
                <a:gd name="T7" fmla="*/ 118 h 165"/>
                <a:gd name="T8" fmla="*/ 118 w 147"/>
                <a:gd name="T9" fmla="*/ 62 h 165"/>
                <a:gd name="T10" fmla="*/ 146 w 147"/>
                <a:gd name="T11" fmla="*/ 12 h 165"/>
                <a:gd name="T12" fmla="*/ 144 w 147"/>
                <a:gd name="T13" fmla="*/ 7 h 165"/>
                <a:gd name="T14" fmla="*/ 134 w 147"/>
                <a:gd name="T15" fmla="*/ 2 h 165"/>
                <a:gd name="T16" fmla="*/ 130 w 147"/>
                <a:gd name="T17" fmla="*/ 3 h 165"/>
                <a:gd name="T18" fmla="*/ 108 w 147"/>
                <a:gd name="T19" fmla="*/ 42 h 165"/>
                <a:gd name="T20" fmla="*/ 81 w 147"/>
                <a:gd name="T21" fmla="*/ 91 h 165"/>
                <a:gd name="T22" fmla="*/ 66 w 147"/>
                <a:gd name="T23" fmla="*/ 118 h 165"/>
                <a:gd name="T24" fmla="*/ 54 w 147"/>
                <a:gd name="T25" fmla="*/ 136 h 165"/>
                <a:gd name="T26" fmla="*/ 27 w 147"/>
                <a:gd name="T27" fmla="*/ 141 h 165"/>
                <a:gd name="T28" fmla="*/ 21 w 147"/>
                <a:gd name="T29" fmla="*/ 123 h 165"/>
                <a:gd name="T30" fmla="*/ 34 w 147"/>
                <a:gd name="T31" fmla="*/ 91 h 165"/>
                <a:gd name="T32" fmla="*/ 35 w 147"/>
                <a:gd name="T33" fmla="*/ 77 h 165"/>
                <a:gd name="T34" fmla="*/ 27 w 147"/>
                <a:gd name="T35" fmla="*/ 76 h 165"/>
                <a:gd name="T36" fmla="*/ 21 w 147"/>
                <a:gd name="T37" fmla="*/ 80 h 165"/>
                <a:gd name="T38" fmla="*/ 2 w 147"/>
                <a:gd name="T39" fmla="*/ 125 h 165"/>
                <a:gd name="T40" fmla="*/ 21 w 147"/>
                <a:gd name="T41" fmla="*/ 161 h 165"/>
                <a:gd name="T42" fmla="*/ 30 w 147"/>
                <a:gd name="T43" fmla="*/ 165 h 165"/>
                <a:gd name="T44" fmla="*/ 40 w 147"/>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65">
                  <a:moveTo>
                    <a:pt x="40" y="165"/>
                  </a:moveTo>
                  <a:cubicBezTo>
                    <a:pt x="43" y="164"/>
                    <a:pt x="46" y="163"/>
                    <a:pt x="48" y="162"/>
                  </a:cubicBezTo>
                  <a:cubicBezTo>
                    <a:pt x="58" y="158"/>
                    <a:pt x="65" y="151"/>
                    <a:pt x="71" y="143"/>
                  </a:cubicBezTo>
                  <a:cubicBezTo>
                    <a:pt x="77" y="135"/>
                    <a:pt x="82" y="126"/>
                    <a:pt x="87" y="118"/>
                  </a:cubicBezTo>
                  <a:cubicBezTo>
                    <a:pt x="97" y="99"/>
                    <a:pt x="108" y="80"/>
                    <a:pt x="118" y="62"/>
                  </a:cubicBezTo>
                  <a:cubicBezTo>
                    <a:pt x="127" y="45"/>
                    <a:pt x="137" y="29"/>
                    <a:pt x="146" y="12"/>
                  </a:cubicBezTo>
                  <a:cubicBezTo>
                    <a:pt x="147" y="10"/>
                    <a:pt x="147" y="9"/>
                    <a:pt x="144" y="7"/>
                  </a:cubicBezTo>
                  <a:cubicBezTo>
                    <a:pt x="141" y="6"/>
                    <a:pt x="137" y="4"/>
                    <a:pt x="134" y="2"/>
                  </a:cubicBezTo>
                  <a:cubicBezTo>
                    <a:pt x="132" y="0"/>
                    <a:pt x="131" y="1"/>
                    <a:pt x="130" y="3"/>
                  </a:cubicBezTo>
                  <a:cubicBezTo>
                    <a:pt x="122" y="16"/>
                    <a:pt x="115" y="29"/>
                    <a:pt x="108" y="42"/>
                  </a:cubicBezTo>
                  <a:cubicBezTo>
                    <a:pt x="99" y="58"/>
                    <a:pt x="90" y="75"/>
                    <a:pt x="81" y="91"/>
                  </a:cubicBezTo>
                  <a:cubicBezTo>
                    <a:pt x="76" y="100"/>
                    <a:pt x="71" y="109"/>
                    <a:pt x="66" y="118"/>
                  </a:cubicBezTo>
                  <a:cubicBezTo>
                    <a:pt x="62" y="124"/>
                    <a:pt x="58" y="131"/>
                    <a:pt x="54" y="136"/>
                  </a:cubicBezTo>
                  <a:cubicBezTo>
                    <a:pt x="45" y="146"/>
                    <a:pt x="38" y="148"/>
                    <a:pt x="27" y="141"/>
                  </a:cubicBezTo>
                  <a:cubicBezTo>
                    <a:pt x="21" y="137"/>
                    <a:pt x="20" y="130"/>
                    <a:pt x="21" y="123"/>
                  </a:cubicBezTo>
                  <a:cubicBezTo>
                    <a:pt x="22" y="112"/>
                    <a:pt x="28" y="101"/>
                    <a:pt x="34" y="91"/>
                  </a:cubicBezTo>
                  <a:cubicBezTo>
                    <a:pt x="36" y="87"/>
                    <a:pt x="38" y="80"/>
                    <a:pt x="35" y="77"/>
                  </a:cubicBezTo>
                  <a:cubicBezTo>
                    <a:pt x="33" y="75"/>
                    <a:pt x="30" y="75"/>
                    <a:pt x="27" y="76"/>
                  </a:cubicBezTo>
                  <a:cubicBezTo>
                    <a:pt x="25" y="76"/>
                    <a:pt x="23" y="79"/>
                    <a:pt x="21" y="80"/>
                  </a:cubicBezTo>
                  <a:cubicBezTo>
                    <a:pt x="12" y="94"/>
                    <a:pt x="4" y="108"/>
                    <a:pt x="2" y="125"/>
                  </a:cubicBezTo>
                  <a:cubicBezTo>
                    <a:pt x="0" y="141"/>
                    <a:pt x="6" y="155"/>
                    <a:pt x="21" y="161"/>
                  </a:cubicBezTo>
                  <a:cubicBezTo>
                    <a:pt x="24" y="163"/>
                    <a:pt x="27" y="164"/>
                    <a:pt x="30" y="165"/>
                  </a:cubicBezTo>
                  <a:lnTo>
                    <a:pt x="40" y="1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nvGrpSpPr>
            <p:cNvPr id="155" name="Groupe 154">
              <a:extLst>
                <a:ext uri="{FF2B5EF4-FFF2-40B4-BE49-F238E27FC236}">
                  <a16:creationId xmlns:a16="http://schemas.microsoft.com/office/drawing/2014/main" id="{FD5F07A7-46FD-4EAF-BA1B-1F575A2E3D6D}"/>
                </a:ext>
              </a:extLst>
            </p:cNvPr>
            <p:cNvGrpSpPr/>
            <p:nvPr/>
          </p:nvGrpSpPr>
          <p:grpSpPr>
            <a:xfrm>
              <a:off x="619574" y="1116382"/>
              <a:ext cx="500742" cy="345339"/>
              <a:chOff x="619574" y="1116382"/>
              <a:chExt cx="500742" cy="345339"/>
            </a:xfrm>
          </p:grpSpPr>
          <p:sp>
            <p:nvSpPr>
              <p:cNvPr id="156" name="Freeform 9">
                <a:extLst>
                  <a:ext uri="{FF2B5EF4-FFF2-40B4-BE49-F238E27FC236}">
                    <a16:creationId xmlns:a16="http://schemas.microsoft.com/office/drawing/2014/main" id="{AC9A9811-BF3A-49E1-8CDF-0E6BE2498603}"/>
                  </a:ext>
                </a:extLst>
              </p:cNvPr>
              <p:cNvSpPr>
                <a:spLocks/>
              </p:cNvSpPr>
              <p:nvPr/>
            </p:nvSpPr>
            <p:spPr bwMode="auto">
              <a:xfrm>
                <a:off x="787310" y="1134882"/>
                <a:ext cx="203503" cy="233104"/>
              </a:xfrm>
              <a:custGeom>
                <a:avLst/>
                <a:gdLst>
                  <a:gd name="T0" fmla="*/ 73 w 155"/>
                  <a:gd name="T1" fmla="*/ 123 h 178"/>
                  <a:gd name="T2" fmla="*/ 125 w 155"/>
                  <a:gd name="T3" fmla="*/ 178 h 178"/>
                  <a:gd name="T4" fmla="*/ 127 w 155"/>
                  <a:gd name="T5" fmla="*/ 175 h 178"/>
                  <a:gd name="T6" fmla="*/ 148 w 155"/>
                  <a:gd name="T7" fmla="*/ 121 h 178"/>
                  <a:gd name="T8" fmla="*/ 154 w 155"/>
                  <a:gd name="T9" fmla="*/ 79 h 178"/>
                  <a:gd name="T10" fmla="*/ 155 w 155"/>
                  <a:gd name="T11" fmla="*/ 62 h 178"/>
                  <a:gd name="T12" fmla="*/ 154 w 155"/>
                  <a:gd name="T13" fmla="*/ 44 h 178"/>
                  <a:gd name="T14" fmla="*/ 151 w 155"/>
                  <a:gd name="T15" fmla="*/ 27 h 178"/>
                  <a:gd name="T16" fmla="*/ 143 w 155"/>
                  <a:gd name="T17" fmla="*/ 2 h 178"/>
                  <a:gd name="T18" fmla="*/ 139 w 155"/>
                  <a:gd name="T19" fmla="*/ 0 h 178"/>
                  <a:gd name="T20" fmla="*/ 98 w 155"/>
                  <a:gd name="T21" fmla="*/ 8 h 178"/>
                  <a:gd name="T22" fmla="*/ 55 w 155"/>
                  <a:gd name="T23" fmla="*/ 37 h 178"/>
                  <a:gd name="T24" fmla="*/ 11 w 155"/>
                  <a:gd name="T25" fmla="*/ 90 h 178"/>
                  <a:gd name="T26" fmla="*/ 2 w 155"/>
                  <a:gd name="T27" fmla="*/ 104 h 178"/>
                  <a:gd name="T28" fmla="*/ 0 w 155"/>
                  <a:gd name="T29" fmla="*/ 107 h 178"/>
                  <a:gd name="T30" fmla="*/ 73 w 155"/>
                  <a:gd name="T31" fmla="*/ 1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178">
                    <a:moveTo>
                      <a:pt x="73" y="123"/>
                    </a:moveTo>
                    <a:cubicBezTo>
                      <a:pt x="96" y="136"/>
                      <a:pt x="113" y="155"/>
                      <a:pt x="125" y="178"/>
                    </a:cubicBezTo>
                    <a:cubicBezTo>
                      <a:pt x="126" y="177"/>
                      <a:pt x="127" y="176"/>
                      <a:pt x="127" y="175"/>
                    </a:cubicBezTo>
                    <a:cubicBezTo>
                      <a:pt x="137" y="158"/>
                      <a:pt x="143" y="140"/>
                      <a:pt x="148" y="121"/>
                    </a:cubicBezTo>
                    <a:cubicBezTo>
                      <a:pt x="151" y="107"/>
                      <a:pt x="153" y="93"/>
                      <a:pt x="154" y="79"/>
                    </a:cubicBezTo>
                    <a:cubicBezTo>
                      <a:pt x="154" y="73"/>
                      <a:pt x="155" y="68"/>
                      <a:pt x="155" y="62"/>
                    </a:cubicBezTo>
                    <a:cubicBezTo>
                      <a:pt x="155" y="56"/>
                      <a:pt x="154" y="50"/>
                      <a:pt x="154" y="44"/>
                    </a:cubicBezTo>
                    <a:cubicBezTo>
                      <a:pt x="153" y="38"/>
                      <a:pt x="152" y="32"/>
                      <a:pt x="151" y="27"/>
                    </a:cubicBezTo>
                    <a:cubicBezTo>
                      <a:pt x="150" y="18"/>
                      <a:pt x="147" y="10"/>
                      <a:pt x="143" y="2"/>
                    </a:cubicBezTo>
                    <a:cubicBezTo>
                      <a:pt x="143" y="0"/>
                      <a:pt x="141" y="0"/>
                      <a:pt x="139" y="0"/>
                    </a:cubicBezTo>
                    <a:cubicBezTo>
                      <a:pt x="125" y="0"/>
                      <a:pt x="111" y="3"/>
                      <a:pt x="98" y="8"/>
                    </a:cubicBezTo>
                    <a:cubicBezTo>
                      <a:pt x="82" y="15"/>
                      <a:pt x="68" y="25"/>
                      <a:pt x="55" y="37"/>
                    </a:cubicBezTo>
                    <a:cubicBezTo>
                      <a:pt x="38" y="53"/>
                      <a:pt x="24" y="71"/>
                      <a:pt x="11" y="90"/>
                    </a:cubicBezTo>
                    <a:cubicBezTo>
                      <a:pt x="8" y="95"/>
                      <a:pt x="5" y="99"/>
                      <a:pt x="2" y="104"/>
                    </a:cubicBezTo>
                    <a:cubicBezTo>
                      <a:pt x="1" y="105"/>
                      <a:pt x="1" y="106"/>
                      <a:pt x="0" y="107"/>
                    </a:cubicBezTo>
                    <a:cubicBezTo>
                      <a:pt x="27" y="104"/>
                      <a:pt x="51" y="111"/>
                      <a:pt x="73" y="12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157" name="Freeform 10">
                <a:extLst>
                  <a:ext uri="{FF2B5EF4-FFF2-40B4-BE49-F238E27FC236}">
                    <a16:creationId xmlns:a16="http://schemas.microsoft.com/office/drawing/2014/main" id="{83817C98-838D-4AE2-99E1-18A716BB96EA}"/>
                  </a:ext>
                </a:extLst>
              </p:cNvPr>
              <p:cNvSpPr>
                <a:spLocks/>
              </p:cNvSpPr>
              <p:nvPr/>
            </p:nvSpPr>
            <p:spPr bwMode="auto">
              <a:xfrm>
                <a:off x="961213" y="1141049"/>
                <a:ext cx="159103" cy="320672"/>
              </a:xfrm>
              <a:custGeom>
                <a:avLst/>
                <a:gdLst>
                  <a:gd name="T0" fmla="*/ 121 w 121"/>
                  <a:gd name="T1" fmla="*/ 240 h 244"/>
                  <a:gd name="T2" fmla="*/ 119 w 121"/>
                  <a:gd name="T3" fmla="*/ 225 h 244"/>
                  <a:gd name="T4" fmla="*/ 104 w 121"/>
                  <a:gd name="T5" fmla="*/ 150 h 244"/>
                  <a:gd name="T6" fmla="*/ 80 w 121"/>
                  <a:gd name="T7" fmla="*/ 87 h 244"/>
                  <a:gd name="T8" fmla="*/ 41 w 121"/>
                  <a:gd name="T9" fmla="*/ 28 h 244"/>
                  <a:gd name="T10" fmla="*/ 14 w 121"/>
                  <a:gd name="T11" fmla="*/ 1 h 244"/>
                  <a:gd name="T12" fmla="*/ 13 w 121"/>
                  <a:gd name="T13" fmla="*/ 0 h 244"/>
                  <a:gd name="T14" fmla="*/ 16 w 121"/>
                  <a:gd name="T15" fmla="*/ 6 h 244"/>
                  <a:gd name="T16" fmla="*/ 28 w 121"/>
                  <a:gd name="T17" fmla="*/ 35 h 244"/>
                  <a:gd name="T18" fmla="*/ 31 w 121"/>
                  <a:gd name="T19" fmla="*/ 54 h 244"/>
                  <a:gd name="T20" fmla="*/ 27 w 121"/>
                  <a:gd name="T21" fmla="*/ 106 h 244"/>
                  <a:gd name="T22" fmla="*/ 11 w 121"/>
                  <a:gd name="T23" fmla="*/ 158 h 244"/>
                  <a:gd name="T24" fmla="*/ 3 w 121"/>
                  <a:gd name="T25" fmla="*/ 174 h 244"/>
                  <a:gd name="T26" fmla="*/ 0 w 121"/>
                  <a:gd name="T27" fmla="*/ 178 h 244"/>
                  <a:gd name="T28" fmla="*/ 13 w 121"/>
                  <a:gd name="T29" fmla="*/ 177 h 244"/>
                  <a:gd name="T30" fmla="*/ 89 w 121"/>
                  <a:gd name="T31" fmla="*/ 203 h 244"/>
                  <a:gd name="T32" fmla="*/ 118 w 121"/>
                  <a:gd name="T33" fmla="*/ 238 h 244"/>
                  <a:gd name="T34" fmla="*/ 121 w 121"/>
                  <a:gd name="T35" fmla="*/ 244 h 244"/>
                  <a:gd name="T36" fmla="*/ 121 w 121"/>
                  <a:gd name="T37"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44">
                    <a:moveTo>
                      <a:pt x="121" y="240"/>
                    </a:moveTo>
                    <a:cubicBezTo>
                      <a:pt x="120" y="235"/>
                      <a:pt x="120" y="230"/>
                      <a:pt x="119" y="225"/>
                    </a:cubicBezTo>
                    <a:cubicBezTo>
                      <a:pt x="117" y="200"/>
                      <a:pt x="111" y="175"/>
                      <a:pt x="104" y="150"/>
                    </a:cubicBezTo>
                    <a:cubicBezTo>
                      <a:pt x="98" y="129"/>
                      <a:pt x="90" y="107"/>
                      <a:pt x="80" y="87"/>
                    </a:cubicBezTo>
                    <a:cubicBezTo>
                      <a:pt x="69" y="66"/>
                      <a:pt x="56" y="46"/>
                      <a:pt x="41" y="28"/>
                    </a:cubicBezTo>
                    <a:cubicBezTo>
                      <a:pt x="33" y="19"/>
                      <a:pt x="23" y="10"/>
                      <a:pt x="14" y="1"/>
                    </a:cubicBezTo>
                    <a:cubicBezTo>
                      <a:pt x="14" y="0"/>
                      <a:pt x="13" y="0"/>
                      <a:pt x="13" y="0"/>
                    </a:cubicBezTo>
                    <a:cubicBezTo>
                      <a:pt x="14" y="2"/>
                      <a:pt x="15" y="4"/>
                      <a:pt x="16" y="6"/>
                    </a:cubicBezTo>
                    <a:cubicBezTo>
                      <a:pt x="23" y="14"/>
                      <a:pt x="26" y="25"/>
                      <a:pt x="28" y="35"/>
                    </a:cubicBezTo>
                    <a:cubicBezTo>
                      <a:pt x="30" y="41"/>
                      <a:pt x="30" y="48"/>
                      <a:pt x="31" y="54"/>
                    </a:cubicBezTo>
                    <a:cubicBezTo>
                      <a:pt x="32" y="72"/>
                      <a:pt x="31" y="89"/>
                      <a:pt x="27" y="106"/>
                    </a:cubicBezTo>
                    <a:cubicBezTo>
                      <a:pt x="24" y="124"/>
                      <a:pt x="19" y="141"/>
                      <a:pt x="11" y="158"/>
                    </a:cubicBezTo>
                    <a:cubicBezTo>
                      <a:pt x="9" y="163"/>
                      <a:pt x="5" y="168"/>
                      <a:pt x="3" y="174"/>
                    </a:cubicBezTo>
                    <a:cubicBezTo>
                      <a:pt x="2" y="175"/>
                      <a:pt x="1" y="176"/>
                      <a:pt x="0" y="178"/>
                    </a:cubicBezTo>
                    <a:cubicBezTo>
                      <a:pt x="5" y="178"/>
                      <a:pt x="9" y="178"/>
                      <a:pt x="13" y="177"/>
                    </a:cubicBezTo>
                    <a:cubicBezTo>
                      <a:pt x="41" y="177"/>
                      <a:pt x="66" y="185"/>
                      <a:pt x="89" y="203"/>
                    </a:cubicBezTo>
                    <a:cubicBezTo>
                      <a:pt x="101" y="213"/>
                      <a:pt x="110" y="224"/>
                      <a:pt x="118" y="238"/>
                    </a:cubicBezTo>
                    <a:cubicBezTo>
                      <a:pt x="119" y="240"/>
                      <a:pt x="120" y="242"/>
                      <a:pt x="121" y="244"/>
                    </a:cubicBezTo>
                    <a:lnTo>
                      <a:pt x="121" y="2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158" name="Freeform 11">
                <a:extLst>
                  <a:ext uri="{FF2B5EF4-FFF2-40B4-BE49-F238E27FC236}">
                    <a16:creationId xmlns:a16="http://schemas.microsoft.com/office/drawing/2014/main" id="{02510AE6-466E-454A-BA6B-C37ABCA70D2C}"/>
                  </a:ext>
                </a:extLst>
              </p:cNvPr>
              <p:cNvSpPr>
                <a:spLocks/>
              </p:cNvSpPr>
              <p:nvPr/>
            </p:nvSpPr>
            <p:spPr bwMode="auto">
              <a:xfrm>
                <a:off x="619574" y="1118849"/>
                <a:ext cx="342872" cy="151702"/>
              </a:xfrm>
              <a:custGeom>
                <a:avLst/>
                <a:gdLst>
                  <a:gd name="T0" fmla="*/ 161 w 262"/>
                  <a:gd name="T1" fmla="*/ 0 h 115"/>
                  <a:gd name="T2" fmla="*/ 154 w 262"/>
                  <a:gd name="T3" fmla="*/ 1 h 115"/>
                  <a:gd name="T4" fmla="*/ 86 w 262"/>
                  <a:gd name="T5" fmla="*/ 15 h 115"/>
                  <a:gd name="T6" fmla="*/ 4 w 262"/>
                  <a:gd name="T7" fmla="*/ 49 h 115"/>
                  <a:gd name="T8" fmla="*/ 0 w 262"/>
                  <a:gd name="T9" fmla="*/ 51 h 115"/>
                  <a:gd name="T10" fmla="*/ 119 w 262"/>
                  <a:gd name="T11" fmla="*/ 115 h 115"/>
                  <a:gd name="T12" fmla="*/ 121 w 262"/>
                  <a:gd name="T13" fmla="*/ 112 h 115"/>
                  <a:gd name="T14" fmla="*/ 151 w 262"/>
                  <a:gd name="T15" fmla="*/ 70 h 115"/>
                  <a:gd name="T16" fmla="*/ 203 w 262"/>
                  <a:gd name="T17" fmla="*/ 27 h 115"/>
                  <a:gd name="T18" fmla="*/ 247 w 262"/>
                  <a:gd name="T19" fmla="*/ 11 h 115"/>
                  <a:gd name="T20" fmla="*/ 262 w 262"/>
                  <a:gd name="T21" fmla="*/ 10 h 115"/>
                  <a:gd name="T22" fmla="*/ 237 w 262"/>
                  <a:gd name="T23" fmla="*/ 4 h 115"/>
                  <a:gd name="T24" fmla="*/ 210 w 262"/>
                  <a:gd name="T25" fmla="*/ 0 h 115"/>
                  <a:gd name="T26" fmla="*/ 208 w 262"/>
                  <a:gd name="T27" fmla="*/ 0 h 115"/>
                  <a:gd name="T28" fmla="*/ 161 w 262"/>
                  <a:gd name="T2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5">
                    <a:moveTo>
                      <a:pt x="161" y="0"/>
                    </a:moveTo>
                    <a:cubicBezTo>
                      <a:pt x="159" y="0"/>
                      <a:pt x="156" y="1"/>
                      <a:pt x="154" y="1"/>
                    </a:cubicBezTo>
                    <a:cubicBezTo>
                      <a:pt x="131" y="4"/>
                      <a:pt x="108" y="8"/>
                      <a:pt x="86" y="15"/>
                    </a:cubicBezTo>
                    <a:cubicBezTo>
                      <a:pt x="58" y="25"/>
                      <a:pt x="30" y="36"/>
                      <a:pt x="4" y="49"/>
                    </a:cubicBezTo>
                    <a:cubicBezTo>
                      <a:pt x="2" y="50"/>
                      <a:pt x="1" y="51"/>
                      <a:pt x="0" y="51"/>
                    </a:cubicBezTo>
                    <a:cubicBezTo>
                      <a:pt x="52" y="50"/>
                      <a:pt x="94" y="66"/>
                      <a:pt x="119" y="115"/>
                    </a:cubicBezTo>
                    <a:cubicBezTo>
                      <a:pt x="120" y="114"/>
                      <a:pt x="120" y="113"/>
                      <a:pt x="121" y="112"/>
                    </a:cubicBezTo>
                    <a:cubicBezTo>
                      <a:pt x="128" y="97"/>
                      <a:pt x="139" y="83"/>
                      <a:pt x="151" y="70"/>
                    </a:cubicBezTo>
                    <a:cubicBezTo>
                      <a:pt x="166" y="53"/>
                      <a:pt x="184" y="39"/>
                      <a:pt x="203" y="27"/>
                    </a:cubicBezTo>
                    <a:cubicBezTo>
                      <a:pt x="216" y="19"/>
                      <a:pt x="231" y="13"/>
                      <a:pt x="247" y="11"/>
                    </a:cubicBezTo>
                    <a:cubicBezTo>
                      <a:pt x="252" y="10"/>
                      <a:pt x="257" y="11"/>
                      <a:pt x="262" y="10"/>
                    </a:cubicBezTo>
                    <a:cubicBezTo>
                      <a:pt x="254" y="8"/>
                      <a:pt x="246" y="6"/>
                      <a:pt x="237" y="4"/>
                    </a:cubicBezTo>
                    <a:cubicBezTo>
                      <a:pt x="228" y="3"/>
                      <a:pt x="219" y="2"/>
                      <a:pt x="210" y="0"/>
                    </a:cubicBezTo>
                    <a:cubicBezTo>
                      <a:pt x="209" y="0"/>
                      <a:pt x="209" y="0"/>
                      <a:pt x="208" y="0"/>
                    </a:cubicBezTo>
                    <a:lnTo>
                      <a:pt x="16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159" name="Freeform 14">
                <a:extLst>
                  <a:ext uri="{FF2B5EF4-FFF2-40B4-BE49-F238E27FC236}">
                    <a16:creationId xmlns:a16="http://schemas.microsoft.com/office/drawing/2014/main" id="{D8F475DF-D851-4BF7-A5A1-483510521554}"/>
                  </a:ext>
                </a:extLst>
              </p:cNvPr>
              <p:cNvSpPr>
                <a:spLocks/>
              </p:cNvSpPr>
              <p:nvPr/>
            </p:nvSpPr>
            <p:spPr bwMode="auto">
              <a:xfrm>
                <a:off x="951347" y="1116382"/>
                <a:ext cx="34534" cy="50568"/>
              </a:xfrm>
              <a:custGeom>
                <a:avLst/>
                <a:gdLst>
                  <a:gd name="T0" fmla="*/ 10 w 26"/>
                  <a:gd name="T1" fmla="*/ 17 h 39"/>
                  <a:gd name="T2" fmla="*/ 2 w 26"/>
                  <a:gd name="T3" fmla="*/ 38 h 39"/>
                  <a:gd name="T4" fmla="*/ 17 w 26"/>
                  <a:gd name="T5" fmla="*/ 22 h 39"/>
                  <a:gd name="T6" fmla="*/ 24 w 26"/>
                  <a:gd name="T7" fmla="*/ 1 h 39"/>
                  <a:gd name="T8" fmla="*/ 10 w 26"/>
                  <a:gd name="T9" fmla="*/ 17 h 39"/>
                </a:gdLst>
                <a:ahLst/>
                <a:cxnLst>
                  <a:cxn ang="0">
                    <a:pos x="T0" y="T1"/>
                  </a:cxn>
                  <a:cxn ang="0">
                    <a:pos x="T2" y="T3"/>
                  </a:cxn>
                  <a:cxn ang="0">
                    <a:pos x="T4" y="T5"/>
                  </a:cxn>
                  <a:cxn ang="0">
                    <a:pos x="T6" y="T7"/>
                  </a:cxn>
                  <a:cxn ang="0">
                    <a:pos x="T8" y="T9"/>
                  </a:cxn>
                </a:cxnLst>
                <a:rect l="0" t="0" r="r" b="b"/>
                <a:pathLst>
                  <a:path w="26" h="39">
                    <a:moveTo>
                      <a:pt x="10" y="17"/>
                    </a:moveTo>
                    <a:cubicBezTo>
                      <a:pt x="3" y="27"/>
                      <a:pt x="0" y="37"/>
                      <a:pt x="2" y="38"/>
                    </a:cubicBezTo>
                    <a:cubicBezTo>
                      <a:pt x="4" y="39"/>
                      <a:pt x="10" y="32"/>
                      <a:pt x="17" y="22"/>
                    </a:cubicBezTo>
                    <a:cubicBezTo>
                      <a:pt x="23" y="11"/>
                      <a:pt x="26" y="2"/>
                      <a:pt x="24" y="1"/>
                    </a:cubicBezTo>
                    <a:cubicBezTo>
                      <a:pt x="23" y="0"/>
                      <a:pt x="16" y="7"/>
                      <a:pt x="10" y="17"/>
                    </a:cubicBezTo>
                  </a:path>
                </a:pathLst>
              </a:custGeom>
              <a:solidFill>
                <a:srgbClr val="0F999C"/>
              </a:solid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160" name="Groupe 159">
            <a:extLst>
              <a:ext uri="{FF2B5EF4-FFF2-40B4-BE49-F238E27FC236}">
                <a16:creationId xmlns:a16="http://schemas.microsoft.com/office/drawing/2014/main" id="{60F00707-85F4-4E9E-9D85-4489A7366C6C}"/>
              </a:ext>
            </a:extLst>
          </p:cNvPr>
          <p:cNvGrpSpPr/>
          <p:nvPr>
            <p:custDataLst>
              <p:tags r:id="rId4"/>
            </p:custDataLst>
          </p:nvPr>
        </p:nvGrpSpPr>
        <p:grpSpPr>
          <a:xfrm>
            <a:off x="3294635" y="1103887"/>
            <a:ext cx="762784" cy="720000"/>
            <a:chOff x="7905878" y="4631980"/>
            <a:chExt cx="762784" cy="720000"/>
          </a:xfrm>
        </p:grpSpPr>
        <p:sp>
          <p:nvSpPr>
            <p:cNvPr id="161" name="Freeform 9">
              <a:extLst>
                <a:ext uri="{FF2B5EF4-FFF2-40B4-BE49-F238E27FC236}">
                  <a16:creationId xmlns:a16="http://schemas.microsoft.com/office/drawing/2014/main" id="{84FA2B75-DEF2-4359-A2A0-DC2CBF9BDF55}"/>
                </a:ext>
              </a:extLst>
            </p:cNvPr>
            <p:cNvSpPr>
              <a:spLocks/>
            </p:cNvSpPr>
            <p:nvPr/>
          </p:nvSpPr>
          <p:spPr bwMode="auto">
            <a:xfrm>
              <a:off x="7905878" y="4631980"/>
              <a:ext cx="762784" cy="720000"/>
            </a:xfrm>
            <a:custGeom>
              <a:avLst/>
              <a:gdLst>
                <a:gd name="T0" fmla="*/ 42 w 293"/>
                <a:gd name="T1" fmla="*/ 214 h 274"/>
                <a:gd name="T2" fmla="*/ 70 w 293"/>
                <a:gd name="T3" fmla="*/ 41 h 274"/>
                <a:gd name="T4" fmla="*/ 251 w 293"/>
                <a:gd name="T5" fmla="*/ 67 h 274"/>
                <a:gd name="T6" fmla="*/ 218 w 293"/>
                <a:gd name="T7" fmla="*/ 233 h 274"/>
                <a:gd name="T8" fmla="*/ 42 w 293"/>
                <a:gd name="T9" fmla="*/ 214 h 274"/>
              </a:gdLst>
              <a:ahLst/>
              <a:cxnLst>
                <a:cxn ang="0">
                  <a:pos x="T0" y="T1"/>
                </a:cxn>
                <a:cxn ang="0">
                  <a:pos x="T2" y="T3"/>
                </a:cxn>
                <a:cxn ang="0">
                  <a:pos x="T4" y="T5"/>
                </a:cxn>
                <a:cxn ang="0">
                  <a:pos x="T6" y="T7"/>
                </a:cxn>
                <a:cxn ang="0">
                  <a:pos x="T8" y="T9"/>
                </a:cxn>
              </a:cxnLst>
              <a:rect l="0" t="0" r="r" b="b"/>
              <a:pathLst>
                <a:path w="293" h="274">
                  <a:moveTo>
                    <a:pt x="42" y="214"/>
                  </a:moveTo>
                  <a:cubicBezTo>
                    <a:pt x="0" y="159"/>
                    <a:pt x="12" y="82"/>
                    <a:pt x="70" y="41"/>
                  </a:cubicBezTo>
                  <a:cubicBezTo>
                    <a:pt x="128" y="0"/>
                    <a:pt x="209" y="12"/>
                    <a:pt x="251" y="67"/>
                  </a:cubicBezTo>
                  <a:cubicBezTo>
                    <a:pt x="293" y="121"/>
                    <a:pt x="276" y="192"/>
                    <a:pt x="218" y="233"/>
                  </a:cubicBezTo>
                  <a:cubicBezTo>
                    <a:pt x="160" y="274"/>
                    <a:pt x="84" y="269"/>
                    <a:pt x="42" y="214"/>
                  </a:cubicBezTo>
                </a:path>
              </a:pathLst>
            </a:custGeom>
            <a:solidFill>
              <a:srgbClr val="2B0A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2" name="Groupe 161">
              <a:extLst>
                <a:ext uri="{FF2B5EF4-FFF2-40B4-BE49-F238E27FC236}">
                  <a16:creationId xmlns:a16="http://schemas.microsoft.com/office/drawing/2014/main" id="{286DD3C3-35FB-483A-87B4-F75EB03FDBC9}"/>
                </a:ext>
              </a:extLst>
            </p:cNvPr>
            <p:cNvGrpSpPr/>
            <p:nvPr/>
          </p:nvGrpSpPr>
          <p:grpSpPr>
            <a:xfrm>
              <a:off x="8087671" y="4790764"/>
              <a:ext cx="392113" cy="393700"/>
              <a:chOff x="1736725" y="5681663"/>
              <a:chExt cx="392113" cy="393700"/>
            </a:xfrm>
          </p:grpSpPr>
          <p:sp>
            <p:nvSpPr>
              <p:cNvPr id="163" name="Freeform 340">
                <a:extLst>
                  <a:ext uri="{FF2B5EF4-FFF2-40B4-BE49-F238E27FC236}">
                    <a16:creationId xmlns:a16="http://schemas.microsoft.com/office/drawing/2014/main" id="{601B61CA-8240-4469-94BD-53812D2C799A}"/>
                  </a:ext>
                </a:extLst>
              </p:cNvPr>
              <p:cNvSpPr>
                <a:spLocks/>
              </p:cNvSpPr>
              <p:nvPr/>
            </p:nvSpPr>
            <p:spPr bwMode="auto">
              <a:xfrm>
                <a:off x="2024063" y="5681663"/>
                <a:ext cx="41275" cy="106363"/>
              </a:xfrm>
              <a:custGeom>
                <a:avLst/>
                <a:gdLst>
                  <a:gd name="T0" fmla="*/ 6 w 12"/>
                  <a:gd name="T1" fmla="*/ 31 h 31"/>
                  <a:gd name="T2" fmla="*/ 12 w 12"/>
                  <a:gd name="T3" fmla="*/ 25 h 31"/>
                  <a:gd name="T4" fmla="*/ 12 w 12"/>
                  <a:gd name="T5" fmla="*/ 6 h 31"/>
                  <a:gd name="T6" fmla="*/ 6 w 12"/>
                  <a:gd name="T7" fmla="*/ 0 h 31"/>
                  <a:gd name="T8" fmla="*/ 0 w 12"/>
                  <a:gd name="T9" fmla="*/ 6 h 31"/>
                  <a:gd name="T10" fmla="*/ 0 w 12"/>
                  <a:gd name="T11" fmla="*/ 25 h 31"/>
                  <a:gd name="T12" fmla="*/ 6 w 12"/>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2" h="31">
                    <a:moveTo>
                      <a:pt x="6" y="31"/>
                    </a:moveTo>
                    <a:cubicBezTo>
                      <a:pt x="9" y="31"/>
                      <a:pt x="12" y="28"/>
                      <a:pt x="12" y="25"/>
                    </a:cubicBezTo>
                    <a:cubicBezTo>
                      <a:pt x="12" y="6"/>
                      <a:pt x="12" y="6"/>
                      <a:pt x="12" y="6"/>
                    </a:cubicBezTo>
                    <a:cubicBezTo>
                      <a:pt x="12" y="3"/>
                      <a:pt x="9" y="0"/>
                      <a:pt x="6" y="0"/>
                    </a:cubicBezTo>
                    <a:cubicBezTo>
                      <a:pt x="3" y="0"/>
                      <a:pt x="0" y="3"/>
                      <a:pt x="0" y="6"/>
                    </a:cubicBezTo>
                    <a:cubicBezTo>
                      <a:pt x="0" y="25"/>
                      <a:pt x="0" y="25"/>
                      <a:pt x="0" y="25"/>
                    </a:cubicBezTo>
                    <a:cubicBezTo>
                      <a:pt x="0" y="28"/>
                      <a:pt x="3" y="31"/>
                      <a:pt x="6" y="31"/>
                    </a:cubicBezTo>
                    <a:close/>
                  </a:path>
                </a:pathLst>
              </a:custGeom>
              <a:solidFill>
                <a:srgbClr val="005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41">
                <a:extLst>
                  <a:ext uri="{FF2B5EF4-FFF2-40B4-BE49-F238E27FC236}">
                    <a16:creationId xmlns:a16="http://schemas.microsoft.com/office/drawing/2014/main" id="{3FF7D2EF-4BB1-4FD1-9445-FCEA05795C5E}"/>
                  </a:ext>
                </a:extLst>
              </p:cNvPr>
              <p:cNvSpPr>
                <a:spLocks/>
              </p:cNvSpPr>
              <p:nvPr/>
            </p:nvSpPr>
            <p:spPr bwMode="auto">
              <a:xfrm>
                <a:off x="1800225" y="5681663"/>
                <a:ext cx="41275" cy="106363"/>
              </a:xfrm>
              <a:custGeom>
                <a:avLst/>
                <a:gdLst>
                  <a:gd name="T0" fmla="*/ 6 w 12"/>
                  <a:gd name="T1" fmla="*/ 31 h 31"/>
                  <a:gd name="T2" fmla="*/ 12 w 12"/>
                  <a:gd name="T3" fmla="*/ 25 h 31"/>
                  <a:gd name="T4" fmla="*/ 12 w 12"/>
                  <a:gd name="T5" fmla="*/ 6 h 31"/>
                  <a:gd name="T6" fmla="*/ 6 w 12"/>
                  <a:gd name="T7" fmla="*/ 0 h 31"/>
                  <a:gd name="T8" fmla="*/ 0 w 12"/>
                  <a:gd name="T9" fmla="*/ 6 h 31"/>
                  <a:gd name="T10" fmla="*/ 0 w 12"/>
                  <a:gd name="T11" fmla="*/ 25 h 31"/>
                  <a:gd name="T12" fmla="*/ 6 w 12"/>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2" h="31">
                    <a:moveTo>
                      <a:pt x="6" y="31"/>
                    </a:moveTo>
                    <a:cubicBezTo>
                      <a:pt x="9" y="31"/>
                      <a:pt x="12" y="28"/>
                      <a:pt x="12" y="25"/>
                    </a:cubicBezTo>
                    <a:cubicBezTo>
                      <a:pt x="12" y="6"/>
                      <a:pt x="12" y="6"/>
                      <a:pt x="12" y="6"/>
                    </a:cubicBezTo>
                    <a:cubicBezTo>
                      <a:pt x="12" y="3"/>
                      <a:pt x="9" y="0"/>
                      <a:pt x="6" y="0"/>
                    </a:cubicBezTo>
                    <a:cubicBezTo>
                      <a:pt x="3" y="0"/>
                      <a:pt x="0" y="3"/>
                      <a:pt x="0" y="6"/>
                    </a:cubicBezTo>
                    <a:cubicBezTo>
                      <a:pt x="0" y="25"/>
                      <a:pt x="0" y="25"/>
                      <a:pt x="0" y="25"/>
                    </a:cubicBezTo>
                    <a:cubicBezTo>
                      <a:pt x="0" y="28"/>
                      <a:pt x="3" y="31"/>
                      <a:pt x="6" y="31"/>
                    </a:cubicBezTo>
                    <a:close/>
                  </a:path>
                </a:pathLst>
              </a:custGeom>
              <a:solidFill>
                <a:srgbClr val="005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42">
                <a:extLst>
                  <a:ext uri="{FF2B5EF4-FFF2-40B4-BE49-F238E27FC236}">
                    <a16:creationId xmlns:a16="http://schemas.microsoft.com/office/drawing/2014/main" id="{90AFCA0C-E8CB-40F1-9C5E-5FD7386D7378}"/>
                  </a:ext>
                </a:extLst>
              </p:cNvPr>
              <p:cNvSpPr>
                <a:spLocks/>
              </p:cNvSpPr>
              <p:nvPr/>
            </p:nvSpPr>
            <p:spPr bwMode="auto">
              <a:xfrm>
                <a:off x="1736725" y="5719763"/>
                <a:ext cx="392113" cy="355600"/>
              </a:xfrm>
              <a:custGeom>
                <a:avLst/>
                <a:gdLst>
                  <a:gd name="T0" fmla="*/ 106 w 116"/>
                  <a:gd name="T1" fmla="*/ 0 h 104"/>
                  <a:gd name="T2" fmla="*/ 98 w 116"/>
                  <a:gd name="T3" fmla="*/ 0 h 104"/>
                  <a:gd name="T4" fmla="*/ 98 w 116"/>
                  <a:gd name="T5" fmla="*/ 7 h 104"/>
                  <a:gd name="T6" fmla="*/ 101 w 116"/>
                  <a:gd name="T7" fmla="*/ 13 h 104"/>
                  <a:gd name="T8" fmla="*/ 91 w 116"/>
                  <a:gd name="T9" fmla="*/ 23 h 104"/>
                  <a:gd name="T10" fmla="*/ 82 w 116"/>
                  <a:gd name="T11" fmla="*/ 13 h 104"/>
                  <a:gd name="T12" fmla="*/ 84 w 116"/>
                  <a:gd name="T13" fmla="*/ 7 h 104"/>
                  <a:gd name="T14" fmla="*/ 84 w 116"/>
                  <a:gd name="T15" fmla="*/ 0 h 104"/>
                  <a:gd name="T16" fmla="*/ 32 w 116"/>
                  <a:gd name="T17" fmla="*/ 0 h 104"/>
                  <a:gd name="T18" fmla="*/ 32 w 116"/>
                  <a:gd name="T19" fmla="*/ 7 h 104"/>
                  <a:gd name="T20" fmla="*/ 34 w 116"/>
                  <a:gd name="T21" fmla="*/ 13 h 104"/>
                  <a:gd name="T22" fmla="*/ 25 w 116"/>
                  <a:gd name="T23" fmla="*/ 23 h 104"/>
                  <a:gd name="T24" fmla="*/ 16 w 116"/>
                  <a:gd name="T25" fmla="*/ 13 h 104"/>
                  <a:gd name="T26" fmla="*/ 18 w 116"/>
                  <a:gd name="T27" fmla="*/ 7 h 104"/>
                  <a:gd name="T28" fmla="*/ 18 w 116"/>
                  <a:gd name="T29" fmla="*/ 0 h 104"/>
                  <a:gd name="T30" fmla="*/ 11 w 116"/>
                  <a:gd name="T31" fmla="*/ 0 h 104"/>
                  <a:gd name="T32" fmla="*/ 0 w 116"/>
                  <a:gd name="T33" fmla="*/ 11 h 104"/>
                  <a:gd name="T34" fmla="*/ 0 w 116"/>
                  <a:gd name="T35" fmla="*/ 94 h 104"/>
                  <a:gd name="T36" fmla="*/ 11 w 116"/>
                  <a:gd name="T37" fmla="*/ 104 h 104"/>
                  <a:gd name="T38" fmla="*/ 105 w 116"/>
                  <a:gd name="T39" fmla="*/ 104 h 104"/>
                  <a:gd name="T40" fmla="*/ 116 w 116"/>
                  <a:gd name="T41" fmla="*/ 94 h 104"/>
                  <a:gd name="T42" fmla="*/ 116 w 116"/>
                  <a:gd name="T43" fmla="*/ 11 h 104"/>
                  <a:gd name="T44" fmla="*/ 106 w 116"/>
                  <a:gd name="T4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104">
                    <a:moveTo>
                      <a:pt x="106" y="0"/>
                    </a:moveTo>
                    <a:cubicBezTo>
                      <a:pt x="98" y="0"/>
                      <a:pt x="98" y="0"/>
                      <a:pt x="98" y="0"/>
                    </a:cubicBezTo>
                    <a:cubicBezTo>
                      <a:pt x="98" y="7"/>
                      <a:pt x="98" y="7"/>
                      <a:pt x="98" y="7"/>
                    </a:cubicBezTo>
                    <a:cubicBezTo>
                      <a:pt x="100" y="9"/>
                      <a:pt x="101" y="11"/>
                      <a:pt x="101" y="13"/>
                    </a:cubicBezTo>
                    <a:cubicBezTo>
                      <a:pt x="101" y="19"/>
                      <a:pt x="96" y="23"/>
                      <a:pt x="91" y="23"/>
                    </a:cubicBezTo>
                    <a:cubicBezTo>
                      <a:pt x="86" y="23"/>
                      <a:pt x="82" y="19"/>
                      <a:pt x="82" y="13"/>
                    </a:cubicBezTo>
                    <a:cubicBezTo>
                      <a:pt x="82" y="11"/>
                      <a:pt x="83" y="9"/>
                      <a:pt x="84" y="7"/>
                    </a:cubicBezTo>
                    <a:cubicBezTo>
                      <a:pt x="84" y="0"/>
                      <a:pt x="84" y="0"/>
                      <a:pt x="84" y="0"/>
                    </a:cubicBezTo>
                    <a:cubicBezTo>
                      <a:pt x="32" y="0"/>
                      <a:pt x="32" y="0"/>
                      <a:pt x="32" y="0"/>
                    </a:cubicBezTo>
                    <a:cubicBezTo>
                      <a:pt x="32" y="7"/>
                      <a:pt x="32" y="7"/>
                      <a:pt x="32" y="7"/>
                    </a:cubicBezTo>
                    <a:cubicBezTo>
                      <a:pt x="34" y="9"/>
                      <a:pt x="34" y="11"/>
                      <a:pt x="34" y="13"/>
                    </a:cubicBezTo>
                    <a:cubicBezTo>
                      <a:pt x="34" y="19"/>
                      <a:pt x="30" y="23"/>
                      <a:pt x="25" y="23"/>
                    </a:cubicBezTo>
                    <a:cubicBezTo>
                      <a:pt x="20" y="23"/>
                      <a:pt x="16" y="19"/>
                      <a:pt x="16" y="13"/>
                    </a:cubicBezTo>
                    <a:cubicBezTo>
                      <a:pt x="16" y="11"/>
                      <a:pt x="17" y="9"/>
                      <a:pt x="18" y="7"/>
                    </a:cubicBezTo>
                    <a:cubicBezTo>
                      <a:pt x="18" y="0"/>
                      <a:pt x="18" y="0"/>
                      <a:pt x="18" y="0"/>
                    </a:cubicBezTo>
                    <a:cubicBezTo>
                      <a:pt x="11" y="0"/>
                      <a:pt x="11" y="0"/>
                      <a:pt x="11" y="0"/>
                    </a:cubicBezTo>
                    <a:cubicBezTo>
                      <a:pt x="5" y="0"/>
                      <a:pt x="0" y="5"/>
                      <a:pt x="0" y="11"/>
                    </a:cubicBezTo>
                    <a:cubicBezTo>
                      <a:pt x="0" y="94"/>
                      <a:pt x="0" y="94"/>
                      <a:pt x="0" y="94"/>
                    </a:cubicBezTo>
                    <a:cubicBezTo>
                      <a:pt x="0" y="100"/>
                      <a:pt x="5" y="104"/>
                      <a:pt x="11" y="104"/>
                    </a:cubicBezTo>
                    <a:cubicBezTo>
                      <a:pt x="105" y="104"/>
                      <a:pt x="105" y="104"/>
                      <a:pt x="105" y="104"/>
                    </a:cubicBezTo>
                    <a:cubicBezTo>
                      <a:pt x="111" y="104"/>
                      <a:pt x="116" y="100"/>
                      <a:pt x="116" y="94"/>
                    </a:cubicBezTo>
                    <a:cubicBezTo>
                      <a:pt x="116" y="11"/>
                      <a:pt x="116" y="11"/>
                      <a:pt x="116" y="11"/>
                    </a:cubicBezTo>
                    <a:cubicBezTo>
                      <a:pt x="116" y="5"/>
                      <a:pt x="111" y="0"/>
                      <a:pt x="106" y="0"/>
                    </a:cubicBezTo>
                    <a:close/>
                  </a:path>
                </a:pathLst>
              </a:custGeom>
              <a:solidFill>
                <a:srgbClr val="E52F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43">
                <a:extLst>
                  <a:ext uri="{FF2B5EF4-FFF2-40B4-BE49-F238E27FC236}">
                    <a16:creationId xmlns:a16="http://schemas.microsoft.com/office/drawing/2014/main" id="{55FE3DA9-58C8-45BF-94AC-AF3AF15EA4D8}"/>
                  </a:ext>
                </a:extLst>
              </p:cNvPr>
              <p:cNvSpPr>
                <a:spLocks/>
              </p:cNvSpPr>
              <p:nvPr/>
            </p:nvSpPr>
            <p:spPr bwMode="auto">
              <a:xfrm>
                <a:off x="1763713" y="5826125"/>
                <a:ext cx="341313" cy="225425"/>
              </a:xfrm>
              <a:custGeom>
                <a:avLst/>
                <a:gdLst>
                  <a:gd name="T0" fmla="*/ 101 w 101"/>
                  <a:gd name="T1" fmla="*/ 56 h 66"/>
                  <a:gd name="T2" fmla="*/ 91 w 101"/>
                  <a:gd name="T3" fmla="*/ 66 h 66"/>
                  <a:gd name="T4" fmla="*/ 10 w 101"/>
                  <a:gd name="T5" fmla="*/ 66 h 66"/>
                  <a:gd name="T6" fmla="*/ 0 w 101"/>
                  <a:gd name="T7" fmla="*/ 56 h 66"/>
                  <a:gd name="T8" fmla="*/ 0 w 101"/>
                  <a:gd name="T9" fmla="*/ 0 h 66"/>
                  <a:gd name="T10" fmla="*/ 101 w 101"/>
                  <a:gd name="T11" fmla="*/ 0 h 66"/>
                  <a:gd name="T12" fmla="*/ 101 w 101"/>
                  <a:gd name="T13" fmla="*/ 56 h 66"/>
                </a:gdLst>
                <a:ahLst/>
                <a:cxnLst>
                  <a:cxn ang="0">
                    <a:pos x="T0" y="T1"/>
                  </a:cxn>
                  <a:cxn ang="0">
                    <a:pos x="T2" y="T3"/>
                  </a:cxn>
                  <a:cxn ang="0">
                    <a:pos x="T4" y="T5"/>
                  </a:cxn>
                  <a:cxn ang="0">
                    <a:pos x="T6" y="T7"/>
                  </a:cxn>
                  <a:cxn ang="0">
                    <a:pos x="T8" y="T9"/>
                  </a:cxn>
                  <a:cxn ang="0">
                    <a:pos x="T10" y="T11"/>
                  </a:cxn>
                  <a:cxn ang="0">
                    <a:pos x="T12" y="T13"/>
                  </a:cxn>
                </a:cxnLst>
                <a:rect l="0" t="0" r="r" b="b"/>
                <a:pathLst>
                  <a:path w="101" h="66">
                    <a:moveTo>
                      <a:pt x="101" y="56"/>
                    </a:moveTo>
                    <a:cubicBezTo>
                      <a:pt x="101" y="62"/>
                      <a:pt x="96" y="66"/>
                      <a:pt x="91" y="66"/>
                    </a:cubicBezTo>
                    <a:cubicBezTo>
                      <a:pt x="10" y="66"/>
                      <a:pt x="10" y="66"/>
                      <a:pt x="10" y="66"/>
                    </a:cubicBezTo>
                    <a:cubicBezTo>
                      <a:pt x="4" y="66"/>
                      <a:pt x="0" y="62"/>
                      <a:pt x="0" y="56"/>
                    </a:cubicBezTo>
                    <a:cubicBezTo>
                      <a:pt x="0" y="0"/>
                      <a:pt x="0" y="0"/>
                      <a:pt x="0" y="0"/>
                    </a:cubicBezTo>
                    <a:cubicBezTo>
                      <a:pt x="101" y="0"/>
                      <a:pt x="101" y="0"/>
                      <a:pt x="101" y="0"/>
                    </a:cubicBezTo>
                    <a:cubicBezTo>
                      <a:pt x="101" y="56"/>
                      <a:pt x="101" y="56"/>
                      <a:pt x="101"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344">
                <a:extLst>
                  <a:ext uri="{FF2B5EF4-FFF2-40B4-BE49-F238E27FC236}">
                    <a16:creationId xmlns:a16="http://schemas.microsoft.com/office/drawing/2014/main" id="{58B3237F-F987-4D52-9A55-67BFC1035C78}"/>
                  </a:ext>
                </a:extLst>
              </p:cNvPr>
              <p:cNvSpPr>
                <a:spLocks noChangeArrowheads="1"/>
              </p:cNvSpPr>
              <p:nvPr/>
            </p:nvSpPr>
            <p:spPr bwMode="auto">
              <a:xfrm>
                <a:off x="1973263" y="5980113"/>
                <a:ext cx="41275"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45">
                <a:extLst>
                  <a:ext uri="{FF2B5EF4-FFF2-40B4-BE49-F238E27FC236}">
                    <a16:creationId xmlns:a16="http://schemas.microsoft.com/office/drawing/2014/main" id="{26F56E26-619D-48A2-BB56-EAC7F9F7F970}"/>
                  </a:ext>
                </a:extLst>
              </p:cNvPr>
              <p:cNvSpPr>
                <a:spLocks noChangeArrowheads="1"/>
              </p:cNvSpPr>
              <p:nvPr/>
            </p:nvSpPr>
            <p:spPr bwMode="auto">
              <a:xfrm>
                <a:off x="1973263" y="5918200"/>
                <a:ext cx="41275"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346">
                <a:extLst>
                  <a:ext uri="{FF2B5EF4-FFF2-40B4-BE49-F238E27FC236}">
                    <a16:creationId xmlns:a16="http://schemas.microsoft.com/office/drawing/2014/main" id="{2C5AB805-5266-4123-9064-553FAE57B2E6}"/>
                  </a:ext>
                </a:extLst>
              </p:cNvPr>
              <p:cNvSpPr>
                <a:spLocks noChangeArrowheads="1"/>
              </p:cNvSpPr>
              <p:nvPr/>
            </p:nvSpPr>
            <p:spPr bwMode="auto">
              <a:xfrm>
                <a:off x="2033588" y="5918200"/>
                <a:ext cx="38100"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347">
                <a:extLst>
                  <a:ext uri="{FF2B5EF4-FFF2-40B4-BE49-F238E27FC236}">
                    <a16:creationId xmlns:a16="http://schemas.microsoft.com/office/drawing/2014/main" id="{56BCD4F6-CACE-440B-8462-7AD2B8DE3F79}"/>
                  </a:ext>
                </a:extLst>
              </p:cNvPr>
              <p:cNvSpPr>
                <a:spLocks noChangeArrowheads="1"/>
              </p:cNvSpPr>
              <p:nvPr/>
            </p:nvSpPr>
            <p:spPr bwMode="auto">
              <a:xfrm>
                <a:off x="1973263" y="5859463"/>
                <a:ext cx="41275"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48">
                <a:extLst>
                  <a:ext uri="{FF2B5EF4-FFF2-40B4-BE49-F238E27FC236}">
                    <a16:creationId xmlns:a16="http://schemas.microsoft.com/office/drawing/2014/main" id="{ABDBCA47-CF2B-4EAF-B7A0-048A90B8DDA2}"/>
                  </a:ext>
                </a:extLst>
              </p:cNvPr>
              <p:cNvSpPr>
                <a:spLocks noChangeArrowheads="1"/>
              </p:cNvSpPr>
              <p:nvPr/>
            </p:nvSpPr>
            <p:spPr bwMode="auto">
              <a:xfrm>
                <a:off x="2033588" y="5859463"/>
                <a:ext cx="38100"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349">
                <a:extLst>
                  <a:ext uri="{FF2B5EF4-FFF2-40B4-BE49-F238E27FC236}">
                    <a16:creationId xmlns:a16="http://schemas.microsoft.com/office/drawing/2014/main" id="{0F94CB78-F913-4528-BE6F-C8F7CF18F711}"/>
                  </a:ext>
                </a:extLst>
              </p:cNvPr>
              <p:cNvSpPr>
                <a:spLocks noChangeArrowheads="1"/>
              </p:cNvSpPr>
              <p:nvPr/>
            </p:nvSpPr>
            <p:spPr bwMode="auto">
              <a:xfrm>
                <a:off x="1793875" y="5980113"/>
                <a:ext cx="41275"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50">
                <a:extLst>
                  <a:ext uri="{FF2B5EF4-FFF2-40B4-BE49-F238E27FC236}">
                    <a16:creationId xmlns:a16="http://schemas.microsoft.com/office/drawing/2014/main" id="{6179F16C-98B1-4D71-A8BE-3FD812DC603E}"/>
                  </a:ext>
                </a:extLst>
              </p:cNvPr>
              <p:cNvSpPr>
                <a:spLocks noChangeArrowheads="1"/>
              </p:cNvSpPr>
              <p:nvPr/>
            </p:nvSpPr>
            <p:spPr bwMode="auto">
              <a:xfrm>
                <a:off x="1793875" y="5918200"/>
                <a:ext cx="41275"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51">
                <a:extLst>
                  <a:ext uri="{FF2B5EF4-FFF2-40B4-BE49-F238E27FC236}">
                    <a16:creationId xmlns:a16="http://schemas.microsoft.com/office/drawing/2014/main" id="{6EE25A6D-260C-4B78-AE6D-51915C6EFA9E}"/>
                  </a:ext>
                </a:extLst>
              </p:cNvPr>
              <p:cNvSpPr>
                <a:spLocks noChangeArrowheads="1"/>
              </p:cNvSpPr>
              <p:nvPr/>
            </p:nvSpPr>
            <p:spPr bwMode="auto">
              <a:xfrm>
                <a:off x="1854200" y="5980113"/>
                <a:ext cx="38100"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52">
                <a:extLst>
                  <a:ext uri="{FF2B5EF4-FFF2-40B4-BE49-F238E27FC236}">
                    <a16:creationId xmlns:a16="http://schemas.microsoft.com/office/drawing/2014/main" id="{9AE4E9AD-73D2-4B04-B009-54F9BF461FA2}"/>
                  </a:ext>
                </a:extLst>
              </p:cNvPr>
              <p:cNvSpPr>
                <a:spLocks noChangeArrowheads="1"/>
              </p:cNvSpPr>
              <p:nvPr/>
            </p:nvSpPr>
            <p:spPr bwMode="auto">
              <a:xfrm>
                <a:off x="1854200" y="5918200"/>
                <a:ext cx="38100"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53">
                <a:extLst>
                  <a:ext uri="{FF2B5EF4-FFF2-40B4-BE49-F238E27FC236}">
                    <a16:creationId xmlns:a16="http://schemas.microsoft.com/office/drawing/2014/main" id="{B9F87FDB-307A-4528-B802-339229B445B4}"/>
                  </a:ext>
                </a:extLst>
              </p:cNvPr>
              <p:cNvSpPr>
                <a:spLocks noChangeArrowheads="1"/>
              </p:cNvSpPr>
              <p:nvPr/>
            </p:nvSpPr>
            <p:spPr bwMode="auto">
              <a:xfrm>
                <a:off x="1912938" y="5918200"/>
                <a:ext cx="39688"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54">
                <a:extLst>
                  <a:ext uri="{FF2B5EF4-FFF2-40B4-BE49-F238E27FC236}">
                    <a16:creationId xmlns:a16="http://schemas.microsoft.com/office/drawing/2014/main" id="{D7940712-2A8B-4018-9AC5-1591E23F611F}"/>
                  </a:ext>
                </a:extLst>
              </p:cNvPr>
              <p:cNvSpPr>
                <a:spLocks noChangeArrowheads="1"/>
              </p:cNvSpPr>
              <p:nvPr/>
            </p:nvSpPr>
            <p:spPr bwMode="auto">
              <a:xfrm>
                <a:off x="1912938" y="5980113"/>
                <a:ext cx="39688"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355">
                <a:extLst>
                  <a:ext uri="{FF2B5EF4-FFF2-40B4-BE49-F238E27FC236}">
                    <a16:creationId xmlns:a16="http://schemas.microsoft.com/office/drawing/2014/main" id="{42994615-30A3-4363-A1F7-CC995CC8BB63}"/>
                  </a:ext>
                </a:extLst>
              </p:cNvPr>
              <p:cNvSpPr>
                <a:spLocks noChangeArrowheads="1"/>
              </p:cNvSpPr>
              <p:nvPr/>
            </p:nvSpPr>
            <p:spPr bwMode="auto">
              <a:xfrm>
                <a:off x="1912938" y="5859463"/>
                <a:ext cx="39688"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356">
                <a:extLst>
                  <a:ext uri="{FF2B5EF4-FFF2-40B4-BE49-F238E27FC236}">
                    <a16:creationId xmlns:a16="http://schemas.microsoft.com/office/drawing/2014/main" id="{116EC9AD-5C7D-4FE5-9BCA-4F4377D8F4CA}"/>
                  </a:ext>
                </a:extLst>
              </p:cNvPr>
              <p:cNvSpPr>
                <a:spLocks/>
              </p:cNvSpPr>
              <p:nvPr/>
            </p:nvSpPr>
            <p:spPr bwMode="auto">
              <a:xfrm>
                <a:off x="2068513" y="5719763"/>
                <a:ext cx="60325" cy="82550"/>
              </a:xfrm>
              <a:custGeom>
                <a:avLst/>
                <a:gdLst>
                  <a:gd name="T0" fmla="*/ 0 w 38"/>
                  <a:gd name="T1" fmla="*/ 0 h 52"/>
                  <a:gd name="T2" fmla="*/ 38 w 38"/>
                  <a:gd name="T3" fmla="*/ 0 h 52"/>
                  <a:gd name="T4" fmla="*/ 38 w 38"/>
                  <a:gd name="T5" fmla="*/ 52 h 52"/>
                  <a:gd name="T6" fmla="*/ 0 w 38"/>
                  <a:gd name="T7" fmla="*/ 0 h 52"/>
                </a:gdLst>
                <a:ahLst/>
                <a:cxnLst>
                  <a:cxn ang="0">
                    <a:pos x="T0" y="T1"/>
                  </a:cxn>
                  <a:cxn ang="0">
                    <a:pos x="T2" y="T3"/>
                  </a:cxn>
                  <a:cxn ang="0">
                    <a:pos x="T4" y="T5"/>
                  </a:cxn>
                  <a:cxn ang="0">
                    <a:pos x="T6" y="T7"/>
                  </a:cxn>
                </a:cxnLst>
                <a:rect l="0" t="0" r="r" b="b"/>
                <a:pathLst>
                  <a:path w="38" h="52">
                    <a:moveTo>
                      <a:pt x="0" y="0"/>
                    </a:moveTo>
                    <a:lnTo>
                      <a:pt x="38" y="0"/>
                    </a:lnTo>
                    <a:lnTo>
                      <a:pt x="38" y="52"/>
                    </a:lnTo>
                    <a:lnTo>
                      <a:pt x="0" y="0"/>
                    </a:lnTo>
                    <a:close/>
                  </a:path>
                </a:pathLst>
              </a:custGeom>
              <a:solidFill>
                <a:srgbClr val="E52F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357">
                <a:extLst>
                  <a:ext uri="{FF2B5EF4-FFF2-40B4-BE49-F238E27FC236}">
                    <a16:creationId xmlns:a16="http://schemas.microsoft.com/office/drawing/2014/main" id="{F3A90F41-8E1E-45D8-B73E-7EB7FC49181D}"/>
                  </a:ext>
                </a:extLst>
              </p:cNvPr>
              <p:cNvSpPr>
                <a:spLocks/>
              </p:cNvSpPr>
              <p:nvPr/>
            </p:nvSpPr>
            <p:spPr bwMode="auto">
              <a:xfrm>
                <a:off x="2068513" y="5719763"/>
                <a:ext cx="60325" cy="82550"/>
              </a:xfrm>
              <a:custGeom>
                <a:avLst/>
                <a:gdLst>
                  <a:gd name="T0" fmla="*/ 0 w 38"/>
                  <a:gd name="T1" fmla="*/ 0 h 52"/>
                  <a:gd name="T2" fmla="*/ 38 w 38"/>
                  <a:gd name="T3" fmla="*/ 0 h 52"/>
                  <a:gd name="T4" fmla="*/ 38 w 38"/>
                  <a:gd name="T5" fmla="*/ 52 h 52"/>
                </a:gdLst>
                <a:ahLst/>
                <a:cxnLst>
                  <a:cxn ang="0">
                    <a:pos x="T0" y="T1"/>
                  </a:cxn>
                  <a:cxn ang="0">
                    <a:pos x="T2" y="T3"/>
                  </a:cxn>
                  <a:cxn ang="0">
                    <a:pos x="T4" y="T5"/>
                  </a:cxn>
                </a:cxnLst>
                <a:rect l="0" t="0" r="r" b="b"/>
                <a:pathLst>
                  <a:path w="38" h="52">
                    <a:moveTo>
                      <a:pt x="0" y="0"/>
                    </a:moveTo>
                    <a:lnTo>
                      <a:pt x="38" y="0"/>
                    </a:lnTo>
                    <a:lnTo>
                      <a:pt x="38"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8" name="Groupe 197">
            <a:extLst>
              <a:ext uri="{FF2B5EF4-FFF2-40B4-BE49-F238E27FC236}">
                <a16:creationId xmlns:a16="http://schemas.microsoft.com/office/drawing/2014/main" id="{66D1B962-9CA6-4138-B78C-CCC33A0F3670}"/>
              </a:ext>
            </a:extLst>
          </p:cNvPr>
          <p:cNvGrpSpPr>
            <a:grpSpLocks noChangeAspect="1"/>
          </p:cNvGrpSpPr>
          <p:nvPr>
            <p:custDataLst>
              <p:tags r:id="rId5"/>
            </p:custDataLst>
          </p:nvPr>
        </p:nvGrpSpPr>
        <p:grpSpPr>
          <a:xfrm>
            <a:off x="7438586" y="3110986"/>
            <a:ext cx="767127" cy="720000"/>
            <a:chOff x="1897063" y="1717675"/>
            <a:chExt cx="930275" cy="873125"/>
          </a:xfrm>
        </p:grpSpPr>
        <p:sp>
          <p:nvSpPr>
            <p:cNvPr id="199" name="Freeform 174">
              <a:extLst>
                <a:ext uri="{FF2B5EF4-FFF2-40B4-BE49-F238E27FC236}">
                  <a16:creationId xmlns:a16="http://schemas.microsoft.com/office/drawing/2014/main" id="{3CE56BE7-D223-43C3-9E1E-E6CFE06C7783}"/>
                </a:ext>
              </a:extLst>
            </p:cNvPr>
            <p:cNvSpPr>
              <a:spLocks/>
            </p:cNvSpPr>
            <p:nvPr/>
          </p:nvSpPr>
          <p:spPr bwMode="auto">
            <a:xfrm>
              <a:off x="1897063" y="1717675"/>
              <a:ext cx="930275" cy="873125"/>
            </a:xfrm>
            <a:custGeom>
              <a:avLst/>
              <a:gdLst>
                <a:gd name="T0" fmla="*/ 35 w 248"/>
                <a:gd name="T1" fmla="*/ 182 h 232"/>
                <a:gd name="T2" fmla="*/ 59 w 248"/>
                <a:gd name="T3" fmla="*/ 35 h 232"/>
                <a:gd name="T4" fmla="*/ 212 w 248"/>
                <a:gd name="T5" fmla="*/ 56 h 232"/>
                <a:gd name="T6" fmla="*/ 184 w 248"/>
                <a:gd name="T7" fmla="*/ 198 h 232"/>
                <a:gd name="T8" fmla="*/ 35 w 248"/>
                <a:gd name="T9" fmla="*/ 182 h 232"/>
              </a:gdLst>
              <a:ahLst/>
              <a:cxnLst>
                <a:cxn ang="0">
                  <a:pos x="T0" y="T1"/>
                </a:cxn>
                <a:cxn ang="0">
                  <a:pos x="T2" y="T3"/>
                </a:cxn>
                <a:cxn ang="0">
                  <a:pos x="T4" y="T5"/>
                </a:cxn>
                <a:cxn ang="0">
                  <a:pos x="T6" y="T7"/>
                </a:cxn>
                <a:cxn ang="0">
                  <a:pos x="T8" y="T9"/>
                </a:cxn>
              </a:cxnLst>
              <a:rect l="0" t="0" r="r" b="b"/>
              <a:pathLst>
                <a:path w="248" h="232">
                  <a:moveTo>
                    <a:pt x="35" y="182"/>
                  </a:moveTo>
                  <a:cubicBezTo>
                    <a:pt x="0" y="135"/>
                    <a:pt x="10" y="69"/>
                    <a:pt x="59" y="35"/>
                  </a:cubicBezTo>
                  <a:cubicBezTo>
                    <a:pt x="108" y="0"/>
                    <a:pt x="176" y="10"/>
                    <a:pt x="212" y="56"/>
                  </a:cubicBezTo>
                  <a:cubicBezTo>
                    <a:pt x="248" y="103"/>
                    <a:pt x="233" y="163"/>
                    <a:pt x="184" y="198"/>
                  </a:cubicBezTo>
                  <a:cubicBezTo>
                    <a:pt x="135" y="232"/>
                    <a:pt x="71" y="228"/>
                    <a:pt x="35" y="182"/>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0" name="Groupe 199">
              <a:extLst>
                <a:ext uri="{FF2B5EF4-FFF2-40B4-BE49-F238E27FC236}">
                  <a16:creationId xmlns:a16="http://schemas.microsoft.com/office/drawing/2014/main" id="{AE069CAB-59F9-46EB-97FF-4AA6EBC158E7}"/>
                </a:ext>
              </a:extLst>
            </p:cNvPr>
            <p:cNvGrpSpPr/>
            <p:nvPr/>
          </p:nvGrpSpPr>
          <p:grpSpPr>
            <a:xfrm>
              <a:off x="2151063" y="1887537"/>
              <a:ext cx="414337" cy="544513"/>
              <a:chOff x="2151063" y="1887537"/>
              <a:chExt cx="414337" cy="544513"/>
            </a:xfrm>
          </p:grpSpPr>
          <p:sp>
            <p:nvSpPr>
              <p:cNvPr id="201" name="Freeform 175">
                <a:extLst>
                  <a:ext uri="{FF2B5EF4-FFF2-40B4-BE49-F238E27FC236}">
                    <a16:creationId xmlns:a16="http://schemas.microsoft.com/office/drawing/2014/main" id="{AC2B64E9-A29F-477F-8269-E646D2C4B834}"/>
                  </a:ext>
                </a:extLst>
              </p:cNvPr>
              <p:cNvSpPr>
                <a:spLocks/>
              </p:cNvSpPr>
              <p:nvPr/>
            </p:nvSpPr>
            <p:spPr bwMode="auto">
              <a:xfrm>
                <a:off x="2151063" y="2154237"/>
                <a:ext cx="414337" cy="277813"/>
              </a:xfrm>
              <a:custGeom>
                <a:avLst/>
                <a:gdLst>
                  <a:gd name="T0" fmla="*/ 104 w 110"/>
                  <a:gd name="T1" fmla="*/ 30 h 74"/>
                  <a:gd name="T2" fmla="*/ 96 w 110"/>
                  <a:gd name="T3" fmla="*/ 25 h 74"/>
                  <a:gd name="T4" fmla="*/ 94 w 110"/>
                  <a:gd name="T5" fmla="*/ 9 h 74"/>
                  <a:gd name="T6" fmla="*/ 84 w 110"/>
                  <a:gd name="T7" fmla="*/ 8 h 74"/>
                  <a:gd name="T8" fmla="*/ 65 w 110"/>
                  <a:gd name="T9" fmla="*/ 4 h 74"/>
                  <a:gd name="T10" fmla="*/ 31 w 110"/>
                  <a:gd name="T11" fmla="*/ 6 h 74"/>
                  <a:gd name="T12" fmla="*/ 14 w 110"/>
                  <a:gd name="T13" fmla="*/ 34 h 74"/>
                  <a:gd name="T14" fmla="*/ 3 w 110"/>
                  <a:gd name="T15" fmla="*/ 26 h 74"/>
                  <a:gd name="T16" fmla="*/ 9 w 110"/>
                  <a:gd name="T17" fmla="*/ 26 h 74"/>
                  <a:gd name="T18" fmla="*/ 9 w 110"/>
                  <a:gd name="T19" fmla="*/ 30 h 74"/>
                  <a:gd name="T20" fmla="*/ 7 w 110"/>
                  <a:gd name="T21" fmla="*/ 27 h 74"/>
                  <a:gd name="T22" fmla="*/ 10 w 110"/>
                  <a:gd name="T23" fmla="*/ 30 h 74"/>
                  <a:gd name="T24" fmla="*/ 3 w 110"/>
                  <a:gd name="T25" fmla="*/ 24 h 74"/>
                  <a:gd name="T26" fmla="*/ 14 w 110"/>
                  <a:gd name="T27" fmla="*/ 36 h 74"/>
                  <a:gd name="T28" fmla="*/ 14 w 110"/>
                  <a:gd name="T29" fmla="*/ 38 h 74"/>
                  <a:gd name="T30" fmla="*/ 27 w 110"/>
                  <a:gd name="T31" fmla="*/ 65 h 74"/>
                  <a:gd name="T32" fmla="*/ 39 w 110"/>
                  <a:gd name="T33" fmla="*/ 73 h 74"/>
                  <a:gd name="T34" fmla="*/ 52 w 110"/>
                  <a:gd name="T35" fmla="*/ 68 h 74"/>
                  <a:gd name="T36" fmla="*/ 63 w 110"/>
                  <a:gd name="T37" fmla="*/ 69 h 74"/>
                  <a:gd name="T38" fmla="*/ 74 w 110"/>
                  <a:gd name="T39" fmla="*/ 73 h 74"/>
                  <a:gd name="T40" fmla="*/ 78 w 110"/>
                  <a:gd name="T41" fmla="*/ 63 h 74"/>
                  <a:gd name="T42" fmla="*/ 92 w 110"/>
                  <a:gd name="T43" fmla="*/ 56 h 74"/>
                  <a:gd name="T44" fmla="*/ 107 w 110"/>
                  <a:gd name="T45" fmla="*/ 47 h 74"/>
                  <a:gd name="T46" fmla="*/ 104 w 110"/>
                  <a:gd name="T47" fmla="*/ 3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104" y="30"/>
                    </a:moveTo>
                    <a:cubicBezTo>
                      <a:pt x="102" y="28"/>
                      <a:pt x="99" y="27"/>
                      <a:pt x="96" y="25"/>
                    </a:cubicBezTo>
                    <a:cubicBezTo>
                      <a:pt x="87" y="18"/>
                      <a:pt x="86" y="19"/>
                      <a:pt x="94" y="9"/>
                    </a:cubicBezTo>
                    <a:cubicBezTo>
                      <a:pt x="92" y="9"/>
                      <a:pt x="87" y="7"/>
                      <a:pt x="84" y="8"/>
                    </a:cubicBezTo>
                    <a:cubicBezTo>
                      <a:pt x="77" y="13"/>
                      <a:pt x="73" y="7"/>
                      <a:pt x="65" y="4"/>
                    </a:cubicBezTo>
                    <a:cubicBezTo>
                      <a:pt x="54" y="0"/>
                      <a:pt x="42" y="0"/>
                      <a:pt x="31" y="6"/>
                    </a:cubicBezTo>
                    <a:cubicBezTo>
                      <a:pt x="19" y="12"/>
                      <a:pt x="16" y="22"/>
                      <a:pt x="14" y="34"/>
                    </a:cubicBezTo>
                    <a:cubicBezTo>
                      <a:pt x="4" y="40"/>
                      <a:pt x="3" y="28"/>
                      <a:pt x="3" y="26"/>
                    </a:cubicBezTo>
                    <a:cubicBezTo>
                      <a:pt x="3" y="23"/>
                      <a:pt x="8" y="23"/>
                      <a:pt x="9" y="26"/>
                    </a:cubicBezTo>
                    <a:cubicBezTo>
                      <a:pt x="10" y="27"/>
                      <a:pt x="9" y="29"/>
                      <a:pt x="9" y="30"/>
                    </a:cubicBezTo>
                    <a:cubicBezTo>
                      <a:pt x="8" y="28"/>
                      <a:pt x="7" y="27"/>
                      <a:pt x="7" y="27"/>
                    </a:cubicBezTo>
                    <a:cubicBezTo>
                      <a:pt x="8" y="29"/>
                      <a:pt x="9" y="33"/>
                      <a:pt x="10" y="30"/>
                    </a:cubicBezTo>
                    <a:cubicBezTo>
                      <a:pt x="13" y="24"/>
                      <a:pt x="6" y="21"/>
                      <a:pt x="3" y="24"/>
                    </a:cubicBezTo>
                    <a:cubicBezTo>
                      <a:pt x="0" y="26"/>
                      <a:pt x="3" y="42"/>
                      <a:pt x="14" y="36"/>
                    </a:cubicBezTo>
                    <a:cubicBezTo>
                      <a:pt x="14" y="36"/>
                      <a:pt x="14" y="37"/>
                      <a:pt x="14" y="38"/>
                    </a:cubicBezTo>
                    <a:cubicBezTo>
                      <a:pt x="12" y="50"/>
                      <a:pt x="23" y="56"/>
                      <a:pt x="27" y="65"/>
                    </a:cubicBezTo>
                    <a:cubicBezTo>
                      <a:pt x="29" y="73"/>
                      <a:pt x="30" y="74"/>
                      <a:pt x="39" y="73"/>
                    </a:cubicBezTo>
                    <a:cubicBezTo>
                      <a:pt x="45" y="67"/>
                      <a:pt x="40" y="68"/>
                      <a:pt x="52" y="68"/>
                    </a:cubicBezTo>
                    <a:cubicBezTo>
                      <a:pt x="55" y="67"/>
                      <a:pt x="62" y="66"/>
                      <a:pt x="63" y="69"/>
                    </a:cubicBezTo>
                    <a:cubicBezTo>
                      <a:pt x="66" y="74"/>
                      <a:pt x="68" y="73"/>
                      <a:pt x="74" y="73"/>
                    </a:cubicBezTo>
                    <a:cubicBezTo>
                      <a:pt x="81" y="73"/>
                      <a:pt x="73" y="65"/>
                      <a:pt x="78" y="63"/>
                    </a:cubicBezTo>
                    <a:cubicBezTo>
                      <a:pt x="83" y="62"/>
                      <a:pt x="88" y="59"/>
                      <a:pt x="92" y="56"/>
                    </a:cubicBezTo>
                    <a:cubicBezTo>
                      <a:pt x="96" y="53"/>
                      <a:pt x="108" y="52"/>
                      <a:pt x="107" y="47"/>
                    </a:cubicBezTo>
                    <a:cubicBezTo>
                      <a:pt x="107" y="43"/>
                      <a:pt x="110" y="25"/>
                      <a:pt x="104"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76">
                <a:extLst>
                  <a:ext uri="{FF2B5EF4-FFF2-40B4-BE49-F238E27FC236}">
                    <a16:creationId xmlns:a16="http://schemas.microsoft.com/office/drawing/2014/main" id="{B0DD2B70-503E-49E6-8497-E8A8AE1266C4}"/>
                  </a:ext>
                </a:extLst>
              </p:cNvPr>
              <p:cNvSpPr>
                <a:spLocks/>
              </p:cNvSpPr>
              <p:nvPr/>
            </p:nvSpPr>
            <p:spPr bwMode="auto">
              <a:xfrm>
                <a:off x="2305051" y="1887537"/>
                <a:ext cx="161925" cy="146050"/>
              </a:xfrm>
              <a:custGeom>
                <a:avLst/>
                <a:gdLst>
                  <a:gd name="T0" fmla="*/ 11 w 43"/>
                  <a:gd name="T1" fmla="*/ 32 h 39"/>
                  <a:gd name="T2" fmla="*/ 14 w 43"/>
                  <a:gd name="T3" fmla="*/ 37 h 39"/>
                  <a:gd name="T4" fmla="*/ 32 w 43"/>
                  <a:gd name="T5" fmla="*/ 35 h 39"/>
                  <a:gd name="T6" fmla="*/ 36 w 43"/>
                  <a:gd name="T7" fmla="*/ 9 h 39"/>
                  <a:gd name="T8" fmla="*/ 10 w 43"/>
                  <a:gd name="T9" fmla="*/ 6 h 39"/>
                  <a:gd name="T10" fmla="*/ 3 w 43"/>
                  <a:gd name="T11" fmla="*/ 26 h 39"/>
                  <a:gd name="T12" fmla="*/ 11 w 43"/>
                  <a:gd name="T13" fmla="*/ 32 h 39"/>
                </a:gdLst>
                <a:ahLst/>
                <a:cxnLst>
                  <a:cxn ang="0">
                    <a:pos x="T0" y="T1"/>
                  </a:cxn>
                  <a:cxn ang="0">
                    <a:pos x="T2" y="T3"/>
                  </a:cxn>
                  <a:cxn ang="0">
                    <a:pos x="T4" y="T5"/>
                  </a:cxn>
                  <a:cxn ang="0">
                    <a:pos x="T6" y="T7"/>
                  </a:cxn>
                  <a:cxn ang="0">
                    <a:pos x="T8" y="T9"/>
                  </a:cxn>
                  <a:cxn ang="0">
                    <a:pos x="T10" y="T11"/>
                  </a:cxn>
                  <a:cxn ang="0">
                    <a:pos x="T12" y="T13"/>
                  </a:cxn>
                </a:cxnLst>
                <a:rect l="0" t="0" r="r" b="b"/>
                <a:pathLst>
                  <a:path w="43" h="39">
                    <a:moveTo>
                      <a:pt x="11" y="32"/>
                    </a:moveTo>
                    <a:cubicBezTo>
                      <a:pt x="12" y="34"/>
                      <a:pt x="13" y="36"/>
                      <a:pt x="14" y="37"/>
                    </a:cubicBezTo>
                    <a:cubicBezTo>
                      <a:pt x="20" y="39"/>
                      <a:pt x="27" y="39"/>
                      <a:pt x="32" y="35"/>
                    </a:cubicBezTo>
                    <a:cubicBezTo>
                      <a:pt x="41" y="29"/>
                      <a:pt x="43" y="17"/>
                      <a:pt x="36" y="9"/>
                    </a:cubicBezTo>
                    <a:cubicBezTo>
                      <a:pt x="30" y="1"/>
                      <a:pt x="19" y="0"/>
                      <a:pt x="10" y="6"/>
                    </a:cubicBezTo>
                    <a:cubicBezTo>
                      <a:pt x="3" y="11"/>
                      <a:pt x="0" y="19"/>
                      <a:pt x="3" y="26"/>
                    </a:cubicBezTo>
                    <a:cubicBezTo>
                      <a:pt x="6" y="27"/>
                      <a:pt x="9" y="29"/>
                      <a:pt x="11" y="32"/>
                    </a:cubicBezTo>
                    <a:close/>
                  </a:path>
                </a:pathLst>
              </a:custGeom>
              <a:solidFill>
                <a:srgbClr val="CB29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77">
                <a:extLst>
                  <a:ext uri="{FF2B5EF4-FFF2-40B4-BE49-F238E27FC236}">
                    <a16:creationId xmlns:a16="http://schemas.microsoft.com/office/drawing/2014/main" id="{CBD1FD68-0033-406C-BAC1-48EFD9DDC62C}"/>
                  </a:ext>
                </a:extLst>
              </p:cNvPr>
              <p:cNvSpPr>
                <a:spLocks/>
              </p:cNvSpPr>
              <p:nvPr/>
            </p:nvSpPr>
            <p:spPr bwMode="auto">
              <a:xfrm>
                <a:off x="2203451" y="1985962"/>
                <a:ext cx="158750" cy="149225"/>
              </a:xfrm>
              <a:custGeom>
                <a:avLst/>
                <a:gdLst>
                  <a:gd name="T0" fmla="*/ 6 w 42"/>
                  <a:gd name="T1" fmla="*/ 30 h 40"/>
                  <a:gd name="T2" fmla="*/ 33 w 42"/>
                  <a:gd name="T3" fmla="*/ 34 h 40"/>
                  <a:gd name="T4" fmla="*/ 39 w 42"/>
                  <a:gd name="T5" fmla="*/ 13 h 40"/>
                  <a:gd name="T6" fmla="*/ 37 w 42"/>
                  <a:gd name="T7" fmla="*/ 8 h 40"/>
                  <a:gd name="T8" fmla="*/ 28 w 42"/>
                  <a:gd name="T9" fmla="*/ 2 h 40"/>
                  <a:gd name="T10" fmla="*/ 11 w 42"/>
                  <a:gd name="T11" fmla="*/ 5 h 40"/>
                  <a:gd name="T12" fmla="*/ 6 w 42"/>
                  <a:gd name="T13" fmla="*/ 3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6" y="30"/>
                    </a:moveTo>
                    <a:cubicBezTo>
                      <a:pt x="12" y="38"/>
                      <a:pt x="24" y="40"/>
                      <a:pt x="33" y="34"/>
                    </a:cubicBezTo>
                    <a:cubicBezTo>
                      <a:pt x="40" y="29"/>
                      <a:pt x="42" y="20"/>
                      <a:pt x="39" y="13"/>
                    </a:cubicBezTo>
                    <a:cubicBezTo>
                      <a:pt x="39" y="11"/>
                      <a:pt x="38" y="9"/>
                      <a:pt x="37" y="8"/>
                    </a:cubicBezTo>
                    <a:cubicBezTo>
                      <a:pt x="35" y="5"/>
                      <a:pt x="32" y="3"/>
                      <a:pt x="28" y="2"/>
                    </a:cubicBezTo>
                    <a:cubicBezTo>
                      <a:pt x="23" y="0"/>
                      <a:pt x="16" y="1"/>
                      <a:pt x="11" y="5"/>
                    </a:cubicBezTo>
                    <a:cubicBezTo>
                      <a:pt x="2" y="11"/>
                      <a:pt x="0" y="22"/>
                      <a:pt x="6" y="30"/>
                    </a:cubicBezTo>
                    <a:close/>
                  </a:path>
                </a:pathLst>
              </a:custGeom>
              <a:solidFill>
                <a:srgbClr val="CB29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78">
                <a:extLst>
                  <a:ext uri="{FF2B5EF4-FFF2-40B4-BE49-F238E27FC236}">
                    <a16:creationId xmlns:a16="http://schemas.microsoft.com/office/drawing/2014/main" id="{224CF98D-B708-49DD-8E1C-69457B4546FF}"/>
                  </a:ext>
                </a:extLst>
              </p:cNvPr>
              <p:cNvSpPr>
                <a:spLocks/>
              </p:cNvSpPr>
              <p:nvPr/>
            </p:nvSpPr>
            <p:spPr bwMode="auto">
              <a:xfrm>
                <a:off x="2293938" y="2192337"/>
                <a:ext cx="98425" cy="173038"/>
              </a:xfrm>
              <a:custGeom>
                <a:avLst/>
                <a:gdLst>
                  <a:gd name="T0" fmla="*/ 10 w 26"/>
                  <a:gd name="T1" fmla="*/ 40 h 46"/>
                  <a:gd name="T2" fmla="*/ 4 w 26"/>
                  <a:gd name="T3" fmla="*/ 38 h 46"/>
                  <a:gd name="T4" fmla="*/ 0 w 26"/>
                  <a:gd name="T5" fmla="*/ 37 h 46"/>
                  <a:gd name="T6" fmla="*/ 2 w 26"/>
                  <a:gd name="T7" fmla="*/ 31 h 46"/>
                  <a:gd name="T8" fmla="*/ 7 w 26"/>
                  <a:gd name="T9" fmla="*/ 33 h 46"/>
                  <a:gd name="T10" fmla="*/ 12 w 26"/>
                  <a:gd name="T11" fmla="*/ 33 h 46"/>
                  <a:gd name="T12" fmla="*/ 16 w 26"/>
                  <a:gd name="T13" fmla="*/ 33 h 46"/>
                  <a:gd name="T14" fmla="*/ 18 w 26"/>
                  <a:gd name="T15" fmla="*/ 30 h 46"/>
                  <a:gd name="T16" fmla="*/ 17 w 26"/>
                  <a:gd name="T17" fmla="*/ 28 h 46"/>
                  <a:gd name="T18" fmla="*/ 16 w 26"/>
                  <a:gd name="T19" fmla="*/ 27 h 46"/>
                  <a:gd name="T20" fmla="*/ 14 w 26"/>
                  <a:gd name="T21" fmla="*/ 26 h 46"/>
                  <a:gd name="T22" fmla="*/ 10 w 26"/>
                  <a:gd name="T23" fmla="*/ 25 h 46"/>
                  <a:gd name="T24" fmla="*/ 7 w 26"/>
                  <a:gd name="T25" fmla="*/ 24 h 46"/>
                  <a:gd name="T26" fmla="*/ 4 w 26"/>
                  <a:gd name="T27" fmla="*/ 22 h 46"/>
                  <a:gd name="T28" fmla="*/ 2 w 26"/>
                  <a:gd name="T29" fmla="*/ 19 h 46"/>
                  <a:gd name="T30" fmla="*/ 1 w 26"/>
                  <a:gd name="T31" fmla="*/ 15 h 46"/>
                  <a:gd name="T32" fmla="*/ 2 w 26"/>
                  <a:gd name="T33" fmla="*/ 12 h 46"/>
                  <a:gd name="T34" fmla="*/ 3 w 26"/>
                  <a:gd name="T35" fmla="*/ 9 h 46"/>
                  <a:gd name="T36" fmla="*/ 6 w 26"/>
                  <a:gd name="T37" fmla="*/ 7 h 46"/>
                  <a:gd name="T38" fmla="*/ 10 w 26"/>
                  <a:gd name="T39" fmla="*/ 6 h 46"/>
                  <a:gd name="T40" fmla="*/ 10 w 26"/>
                  <a:gd name="T41" fmla="*/ 0 h 46"/>
                  <a:gd name="T42" fmla="*/ 16 w 26"/>
                  <a:gd name="T43" fmla="*/ 0 h 46"/>
                  <a:gd name="T44" fmla="*/ 16 w 26"/>
                  <a:gd name="T45" fmla="*/ 5 h 46"/>
                  <a:gd name="T46" fmla="*/ 21 w 26"/>
                  <a:gd name="T47" fmla="*/ 6 h 46"/>
                  <a:gd name="T48" fmla="*/ 24 w 26"/>
                  <a:gd name="T49" fmla="*/ 7 h 46"/>
                  <a:gd name="T50" fmla="*/ 23 w 26"/>
                  <a:gd name="T51" fmla="*/ 13 h 46"/>
                  <a:gd name="T52" fmla="*/ 19 w 26"/>
                  <a:gd name="T53" fmla="*/ 12 h 46"/>
                  <a:gd name="T54" fmla="*/ 14 w 26"/>
                  <a:gd name="T55" fmla="*/ 12 h 46"/>
                  <a:gd name="T56" fmla="*/ 10 w 26"/>
                  <a:gd name="T57" fmla="*/ 12 h 46"/>
                  <a:gd name="T58" fmla="*/ 9 w 26"/>
                  <a:gd name="T59" fmla="*/ 15 h 46"/>
                  <a:gd name="T60" fmla="*/ 9 w 26"/>
                  <a:gd name="T61" fmla="*/ 16 h 46"/>
                  <a:gd name="T62" fmla="*/ 11 w 26"/>
                  <a:gd name="T63" fmla="*/ 17 h 46"/>
                  <a:gd name="T64" fmla="*/ 12 w 26"/>
                  <a:gd name="T65" fmla="*/ 18 h 46"/>
                  <a:gd name="T66" fmla="*/ 15 w 26"/>
                  <a:gd name="T67" fmla="*/ 19 h 46"/>
                  <a:gd name="T68" fmla="*/ 19 w 26"/>
                  <a:gd name="T69" fmla="*/ 21 h 46"/>
                  <a:gd name="T70" fmla="*/ 22 w 26"/>
                  <a:gd name="T71" fmla="*/ 23 h 46"/>
                  <a:gd name="T72" fmla="*/ 25 w 26"/>
                  <a:gd name="T73" fmla="*/ 26 h 46"/>
                  <a:gd name="T74" fmla="*/ 26 w 26"/>
                  <a:gd name="T75" fmla="*/ 30 h 46"/>
                  <a:gd name="T76" fmla="*/ 25 w 26"/>
                  <a:gd name="T77" fmla="*/ 33 h 46"/>
                  <a:gd name="T78" fmla="*/ 23 w 26"/>
                  <a:gd name="T79" fmla="*/ 36 h 46"/>
                  <a:gd name="T80" fmla="*/ 21 w 26"/>
                  <a:gd name="T81" fmla="*/ 38 h 46"/>
                  <a:gd name="T82" fmla="*/ 16 w 26"/>
                  <a:gd name="T83" fmla="*/ 39 h 46"/>
                  <a:gd name="T84" fmla="*/ 16 w 26"/>
                  <a:gd name="T85" fmla="*/ 46 h 46"/>
                  <a:gd name="T86" fmla="*/ 10 w 26"/>
                  <a:gd name="T87" fmla="*/ 46 h 46"/>
                  <a:gd name="T88" fmla="*/ 10 w 26"/>
                  <a:gd name="T89"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46">
                    <a:moveTo>
                      <a:pt x="10" y="40"/>
                    </a:moveTo>
                    <a:cubicBezTo>
                      <a:pt x="7" y="39"/>
                      <a:pt x="5" y="39"/>
                      <a:pt x="4" y="38"/>
                    </a:cubicBezTo>
                    <a:cubicBezTo>
                      <a:pt x="2" y="38"/>
                      <a:pt x="1" y="37"/>
                      <a:pt x="0" y="37"/>
                    </a:cubicBezTo>
                    <a:cubicBezTo>
                      <a:pt x="2" y="31"/>
                      <a:pt x="2" y="31"/>
                      <a:pt x="2" y="31"/>
                    </a:cubicBezTo>
                    <a:cubicBezTo>
                      <a:pt x="4" y="32"/>
                      <a:pt x="5" y="32"/>
                      <a:pt x="7" y="33"/>
                    </a:cubicBezTo>
                    <a:cubicBezTo>
                      <a:pt x="8" y="33"/>
                      <a:pt x="10" y="33"/>
                      <a:pt x="12" y="33"/>
                    </a:cubicBezTo>
                    <a:cubicBezTo>
                      <a:pt x="14" y="33"/>
                      <a:pt x="16" y="33"/>
                      <a:pt x="16" y="33"/>
                    </a:cubicBezTo>
                    <a:cubicBezTo>
                      <a:pt x="17" y="32"/>
                      <a:pt x="18" y="31"/>
                      <a:pt x="18" y="30"/>
                    </a:cubicBezTo>
                    <a:cubicBezTo>
                      <a:pt x="18" y="29"/>
                      <a:pt x="17" y="29"/>
                      <a:pt x="17" y="28"/>
                    </a:cubicBezTo>
                    <a:cubicBezTo>
                      <a:pt x="17" y="28"/>
                      <a:pt x="16" y="28"/>
                      <a:pt x="16" y="27"/>
                    </a:cubicBezTo>
                    <a:cubicBezTo>
                      <a:pt x="15" y="27"/>
                      <a:pt x="14" y="26"/>
                      <a:pt x="14" y="26"/>
                    </a:cubicBezTo>
                    <a:cubicBezTo>
                      <a:pt x="13" y="26"/>
                      <a:pt x="12" y="25"/>
                      <a:pt x="10" y="25"/>
                    </a:cubicBezTo>
                    <a:cubicBezTo>
                      <a:pt x="9" y="24"/>
                      <a:pt x="8" y="24"/>
                      <a:pt x="7" y="24"/>
                    </a:cubicBezTo>
                    <a:cubicBezTo>
                      <a:pt x="6" y="23"/>
                      <a:pt x="5" y="22"/>
                      <a:pt x="4" y="22"/>
                    </a:cubicBezTo>
                    <a:cubicBezTo>
                      <a:pt x="3" y="21"/>
                      <a:pt x="3" y="20"/>
                      <a:pt x="2" y="19"/>
                    </a:cubicBezTo>
                    <a:cubicBezTo>
                      <a:pt x="1" y="18"/>
                      <a:pt x="1" y="17"/>
                      <a:pt x="1" y="15"/>
                    </a:cubicBezTo>
                    <a:cubicBezTo>
                      <a:pt x="1" y="14"/>
                      <a:pt x="1" y="13"/>
                      <a:pt x="2" y="12"/>
                    </a:cubicBezTo>
                    <a:cubicBezTo>
                      <a:pt x="2" y="11"/>
                      <a:pt x="3" y="10"/>
                      <a:pt x="3" y="9"/>
                    </a:cubicBezTo>
                    <a:cubicBezTo>
                      <a:pt x="4" y="8"/>
                      <a:pt x="5" y="7"/>
                      <a:pt x="6" y="7"/>
                    </a:cubicBezTo>
                    <a:cubicBezTo>
                      <a:pt x="7" y="6"/>
                      <a:pt x="8" y="6"/>
                      <a:pt x="10" y="6"/>
                    </a:cubicBezTo>
                    <a:cubicBezTo>
                      <a:pt x="10" y="0"/>
                      <a:pt x="10" y="0"/>
                      <a:pt x="10" y="0"/>
                    </a:cubicBezTo>
                    <a:cubicBezTo>
                      <a:pt x="16" y="0"/>
                      <a:pt x="16" y="0"/>
                      <a:pt x="16" y="0"/>
                    </a:cubicBezTo>
                    <a:cubicBezTo>
                      <a:pt x="16" y="5"/>
                      <a:pt x="16" y="5"/>
                      <a:pt x="16" y="5"/>
                    </a:cubicBezTo>
                    <a:cubicBezTo>
                      <a:pt x="18" y="5"/>
                      <a:pt x="20" y="6"/>
                      <a:pt x="21" y="6"/>
                    </a:cubicBezTo>
                    <a:cubicBezTo>
                      <a:pt x="22" y="6"/>
                      <a:pt x="23" y="7"/>
                      <a:pt x="24" y="7"/>
                    </a:cubicBezTo>
                    <a:cubicBezTo>
                      <a:pt x="23" y="13"/>
                      <a:pt x="23" y="13"/>
                      <a:pt x="23" y="13"/>
                    </a:cubicBezTo>
                    <a:cubicBezTo>
                      <a:pt x="21" y="13"/>
                      <a:pt x="20" y="12"/>
                      <a:pt x="19" y="12"/>
                    </a:cubicBezTo>
                    <a:cubicBezTo>
                      <a:pt x="17" y="12"/>
                      <a:pt x="15" y="12"/>
                      <a:pt x="14" y="12"/>
                    </a:cubicBezTo>
                    <a:cubicBezTo>
                      <a:pt x="12" y="12"/>
                      <a:pt x="11" y="12"/>
                      <a:pt x="10" y="12"/>
                    </a:cubicBezTo>
                    <a:cubicBezTo>
                      <a:pt x="10" y="13"/>
                      <a:pt x="9" y="14"/>
                      <a:pt x="9" y="15"/>
                    </a:cubicBezTo>
                    <a:cubicBezTo>
                      <a:pt x="9" y="15"/>
                      <a:pt x="9" y="16"/>
                      <a:pt x="9" y="16"/>
                    </a:cubicBezTo>
                    <a:cubicBezTo>
                      <a:pt x="10" y="16"/>
                      <a:pt x="10" y="17"/>
                      <a:pt x="11" y="17"/>
                    </a:cubicBezTo>
                    <a:cubicBezTo>
                      <a:pt x="11" y="17"/>
                      <a:pt x="12" y="18"/>
                      <a:pt x="12" y="18"/>
                    </a:cubicBezTo>
                    <a:cubicBezTo>
                      <a:pt x="13" y="18"/>
                      <a:pt x="14" y="19"/>
                      <a:pt x="15" y="19"/>
                    </a:cubicBezTo>
                    <a:cubicBezTo>
                      <a:pt x="16" y="19"/>
                      <a:pt x="18" y="20"/>
                      <a:pt x="19" y="21"/>
                    </a:cubicBezTo>
                    <a:cubicBezTo>
                      <a:pt x="20" y="21"/>
                      <a:pt x="22" y="22"/>
                      <a:pt x="22" y="23"/>
                    </a:cubicBezTo>
                    <a:cubicBezTo>
                      <a:pt x="23" y="24"/>
                      <a:pt x="24" y="25"/>
                      <a:pt x="25" y="26"/>
                    </a:cubicBezTo>
                    <a:cubicBezTo>
                      <a:pt x="25" y="27"/>
                      <a:pt x="26" y="28"/>
                      <a:pt x="26" y="30"/>
                    </a:cubicBezTo>
                    <a:cubicBezTo>
                      <a:pt x="26" y="31"/>
                      <a:pt x="25" y="32"/>
                      <a:pt x="25" y="33"/>
                    </a:cubicBezTo>
                    <a:cubicBezTo>
                      <a:pt x="25" y="34"/>
                      <a:pt x="24" y="35"/>
                      <a:pt x="23" y="36"/>
                    </a:cubicBezTo>
                    <a:cubicBezTo>
                      <a:pt x="23" y="37"/>
                      <a:pt x="22" y="37"/>
                      <a:pt x="21" y="38"/>
                    </a:cubicBezTo>
                    <a:cubicBezTo>
                      <a:pt x="20" y="39"/>
                      <a:pt x="18" y="39"/>
                      <a:pt x="16" y="39"/>
                    </a:cubicBezTo>
                    <a:cubicBezTo>
                      <a:pt x="16" y="46"/>
                      <a:pt x="16" y="46"/>
                      <a:pt x="16" y="46"/>
                    </a:cubicBezTo>
                    <a:cubicBezTo>
                      <a:pt x="10" y="46"/>
                      <a:pt x="10" y="46"/>
                      <a:pt x="10" y="46"/>
                    </a:cubicBezTo>
                    <a:lnTo>
                      <a:pt x="10" y="40"/>
                    </a:lnTo>
                    <a:close/>
                  </a:path>
                </a:pathLst>
              </a:custGeom>
              <a:solidFill>
                <a:srgbClr val="CB29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79">
                <a:extLst>
                  <a:ext uri="{FF2B5EF4-FFF2-40B4-BE49-F238E27FC236}">
                    <a16:creationId xmlns:a16="http://schemas.microsoft.com/office/drawing/2014/main" id="{7E1B83D6-0C0C-47BB-B0BE-23497AE5B4A9}"/>
                  </a:ext>
                </a:extLst>
              </p:cNvPr>
              <p:cNvSpPr>
                <a:spLocks/>
              </p:cNvSpPr>
              <p:nvPr/>
            </p:nvSpPr>
            <p:spPr bwMode="auto">
              <a:xfrm>
                <a:off x="2271713" y="2030412"/>
                <a:ext cx="26987" cy="52388"/>
              </a:xfrm>
              <a:custGeom>
                <a:avLst/>
                <a:gdLst>
                  <a:gd name="T0" fmla="*/ 2 w 7"/>
                  <a:gd name="T1" fmla="*/ 12 h 14"/>
                  <a:gd name="T2" fmla="*/ 1 w 7"/>
                  <a:gd name="T3" fmla="*/ 12 h 14"/>
                  <a:gd name="T4" fmla="*/ 0 w 7"/>
                  <a:gd name="T5" fmla="*/ 11 h 14"/>
                  <a:gd name="T6" fmla="*/ 0 w 7"/>
                  <a:gd name="T7" fmla="*/ 10 h 14"/>
                  <a:gd name="T8" fmla="*/ 2 w 7"/>
                  <a:gd name="T9" fmla="*/ 10 h 14"/>
                  <a:gd name="T10" fmla="*/ 3 w 7"/>
                  <a:gd name="T11" fmla="*/ 10 h 14"/>
                  <a:gd name="T12" fmla="*/ 5 w 7"/>
                  <a:gd name="T13" fmla="*/ 10 h 14"/>
                  <a:gd name="T14" fmla="*/ 5 w 7"/>
                  <a:gd name="T15" fmla="*/ 9 h 14"/>
                  <a:gd name="T16" fmla="*/ 5 w 7"/>
                  <a:gd name="T17" fmla="*/ 9 h 14"/>
                  <a:gd name="T18" fmla="*/ 4 w 7"/>
                  <a:gd name="T19" fmla="*/ 8 h 14"/>
                  <a:gd name="T20" fmla="*/ 4 w 7"/>
                  <a:gd name="T21" fmla="*/ 8 h 14"/>
                  <a:gd name="T22" fmla="*/ 3 w 7"/>
                  <a:gd name="T23" fmla="*/ 8 h 14"/>
                  <a:gd name="T24" fmla="*/ 2 w 7"/>
                  <a:gd name="T25" fmla="*/ 7 h 14"/>
                  <a:gd name="T26" fmla="*/ 1 w 7"/>
                  <a:gd name="T27" fmla="*/ 7 h 14"/>
                  <a:gd name="T28" fmla="*/ 0 w 7"/>
                  <a:gd name="T29" fmla="*/ 6 h 14"/>
                  <a:gd name="T30" fmla="*/ 0 w 7"/>
                  <a:gd name="T31" fmla="*/ 5 h 14"/>
                  <a:gd name="T32" fmla="*/ 0 w 7"/>
                  <a:gd name="T33" fmla="*/ 4 h 14"/>
                  <a:gd name="T34" fmla="*/ 0 w 7"/>
                  <a:gd name="T35" fmla="*/ 3 h 14"/>
                  <a:gd name="T36" fmla="*/ 1 w 7"/>
                  <a:gd name="T37" fmla="*/ 2 h 14"/>
                  <a:gd name="T38" fmla="*/ 2 w 7"/>
                  <a:gd name="T39" fmla="*/ 2 h 14"/>
                  <a:gd name="T40" fmla="*/ 2 w 7"/>
                  <a:gd name="T41" fmla="*/ 0 h 14"/>
                  <a:gd name="T42" fmla="*/ 4 w 7"/>
                  <a:gd name="T43" fmla="*/ 0 h 14"/>
                  <a:gd name="T44" fmla="*/ 4 w 7"/>
                  <a:gd name="T45" fmla="*/ 2 h 14"/>
                  <a:gd name="T46" fmla="*/ 6 w 7"/>
                  <a:gd name="T47" fmla="*/ 2 h 14"/>
                  <a:gd name="T48" fmla="*/ 7 w 7"/>
                  <a:gd name="T49" fmla="*/ 2 h 14"/>
                  <a:gd name="T50" fmla="*/ 6 w 7"/>
                  <a:gd name="T51" fmla="*/ 4 h 14"/>
                  <a:gd name="T52" fmla="*/ 5 w 7"/>
                  <a:gd name="T53" fmla="*/ 4 h 14"/>
                  <a:gd name="T54" fmla="*/ 4 w 7"/>
                  <a:gd name="T55" fmla="*/ 4 h 14"/>
                  <a:gd name="T56" fmla="*/ 3 w 7"/>
                  <a:gd name="T57" fmla="*/ 4 h 14"/>
                  <a:gd name="T58" fmla="*/ 2 w 7"/>
                  <a:gd name="T59" fmla="*/ 4 h 14"/>
                  <a:gd name="T60" fmla="*/ 2 w 7"/>
                  <a:gd name="T61" fmla="*/ 5 h 14"/>
                  <a:gd name="T62" fmla="*/ 3 w 7"/>
                  <a:gd name="T63" fmla="*/ 5 h 14"/>
                  <a:gd name="T64" fmla="*/ 3 w 7"/>
                  <a:gd name="T65" fmla="*/ 6 h 14"/>
                  <a:gd name="T66" fmla="*/ 4 w 7"/>
                  <a:gd name="T67" fmla="*/ 6 h 14"/>
                  <a:gd name="T68" fmla="*/ 5 w 7"/>
                  <a:gd name="T69" fmla="*/ 6 h 14"/>
                  <a:gd name="T70" fmla="*/ 6 w 7"/>
                  <a:gd name="T71" fmla="*/ 7 h 14"/>
                  <a:gd name="T72" fmla="*/ 7 w 7"/>
                  <a:gd name="T73" fmla="*/ 8 h 14"/>
                  <a:gd name="T74" fmla="*/ 7 w 7"/>
                  <a:gd name="T75" fmla="*/ 9 h 14"/>
                  <a:gd name="T76" fmla="*/ 7 w 7"/>
                  <a:gd name="T77" fmla="*/ 10 h 14"/>
                  <a:gd name="T78" fmla="*/ 7 w 7"/>
                  <a:gd name="T79" fmla="*/ 11 h 14"/>
                  <a:gd name="T80" fmla="*/ 6 w 7"/>
                  <a:gd name="T81" fmla="*/ 12 h 14"/>
                  <a:gd name="T82" fmla="*/ 4 w 7"/>
                  <a:gd name="T83" fmla="*/ 12 h 14"/>
                  <a:gd name="T84" fmla="*/ 4 w 7"/>
                  <a:gd name="T85" fmla="*/ 14 h 14"/>
                  <a:gd name="T86" fmla="*/ 2 w 7"/>
                  <a:gd name="T87" fmla="*/ 14 h 14"/>
                  <a:gd name="T88" fmla="*/ 2 w 7"/>
                  <a:gd name="T8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 h="14">
                    <a:moveTo>
                      <a:pt x="2" y="12"/>
                    </a:moveTo>
                    <a:cubicBezTo>
                      <a:pt x="2" y="12"/>
                      <a:pt x="1" y="12"/>
                      <a:pt x="1" y="12"/>
                    </a:cubicBezTo>
                    <a:cubicBezTo>
                      <a:pt x="0" y="12"/>
                      <a:pt x="0" y="12"/>
                      <a:pt x="0" y="11"/>
                    </a:cubicBezTo>
                    <a:cubicBezTo>
                      <a:pt x="0" y="10"/>
                      <a:pt x="0" y="10"/>
                      <a:pt x="0" y="10"/>
                    </a:cubicBezTo>
                    <a:cubicBezTo>
                      <a:pt x="1" y="10"/>
                      <a:pt x="1" y="10"/>
                      <a:pt x="2" y="10"/>
                    </a:cubicBezTo>
                    <a:cubicBezTo>
                      <a:pt x="2" y="10"/>
                      <a:pt x="3" y="10"/>
                      <a:pt x="3" y="10"/>
                    </a:cubicBezTo>
                    <a:cubicBezTo>
                      <a:pt x="4" y="10"/>
                      <a:pt x="4" y="10"/>
                      <a:pt x="5" y="10"/>
                    </a:cubicBezTo>
                    <a:cubicBezTo>
                      <a:pt x="5" y="10"/>
                      <a:pt x="5" y="10"/>
                      <a:pt x="5" y="9"/>
                    </a:cubicBezTo>
                    <a:cubicBezTo>
                      <a:pt x="5" y="9"/>
                      <a:pt x="5" y="9"/>
                      <a:pt x="5" y="9"/>
                    </a:cubicBezTo>
                    <a:cubicBezTo>
                      <a:pt x="5" y="9"/>
                      <a:pt x="4" y="8"/>
                      <a:pt x="4" y="8"/>
                    </a:cubicBezTo>
                    <a:cubicBezTo>
                      <a:pt x="4" y="8"/>
                      <a:pt x="4" y="8"/>
                      <a:pt x="4" y="8"/>
                    </a:cubicBezTo>
                    <a:cubicBezTo>
                      <a:pt x="3" y="8"/>
                      <a:pt x="3" y="8"/>
                      <a:pt x="3" y="8"/>
                    </a:cubicBezTo>
                    <a:cubicBezTo>
                      <a:pt x="2" y="8"/>
                      <a:pt x="2" y="7"/>
                      <a:pt x="2" y="7"/>
                    </a:cubicBezTo>
                    <a:cubicBezTo>
                      <a:pt x="1" y="7"/>
                      <a:pt x="1" y="7"/>
                      <a:pt x="1" y="7"/>
                    </a:cubicBezTo>
                    <a:cubicBezTo>
                      <a:pt x="0" y="6"/>
                      <a:pt x="0" y="6"/>
                      <a:pt x="0" y="6"/>
                    </a:cubicBezTo>
                    <a:cubicBezTo>
                      <a:pt x="0" y="6"/>
                      <a:pt x="0" y="5"/>
                      <a:pt x="0" y="5"/>
                    </a:cubicBezTo>
                    <a:cubicBezTo>
                      <a:pt x="0" y="4"/>
                      <a:pt x="0" y="4"/>
                      <a:pt x="0" y="4"/>
                    </a:cubicBezTo>
                    <a:cubicBezTo>
                      <a:pt x="0" y="3"/>
                      <a:pt x="0" y="3"/>
                      <a:pt x="0" y="3"/>
                    </a:cubicBezTo>
                    <a:cubicBezTo>
                      <a:pt x="1" y="3"/>
                      <a:pt x="1" y="2"/>
                      <a:pt x="1" y="2"/>
                    </a:cubicBezTo>
                    <a:cubicBezTo>
                      <a:pt x="2" y="2"/>
                      <a:pt x="2" y="2"/>
                      <a:pt x="2" y="2"/>
                    </a:cubicBezTo>
                    <a:cubicBezTo>
                      <a:pt x="2" y="0"/>
                      <a:pt x="2" y="0"/>
                      <a:pt x="2" y="0"/>
                    </a:cubicBezTo>
                    <a:cubicBezTo>
                      <a:pt x="4" y="0"/>
                      <a:pt x="4" y="0"/>
                      <a:pt x="4" y="0"/>
                    </a:cubicBezTo>
                    <a:cubicBezTo>
                      <a:pt x="4" y="2"/>
                      <a:pt x="4" y="2"/>
                      <a:pt x="4" y="2"/>
                    </a:cubicBezTo>
                    <a:cubicBezTo>
                      <a:pt x="5" y="2"/>
                      <a:pt x="6" y="2"/>
                      <a:pt x="6" y="2"/>
                    </a:cubicBezTo>
                    <a:cubicBezTo>
                      <a:pt x="6" y="2"/>
                      <a:pt x="7" y="2"/>
                      <a:pt x="7" y="2"/>
                    </a:cubicBezTo>
                    <a:cubicBezTo>
                      <a:pt x="6" y="4"/>
                      <a:pt x="6" y="4"/>
                      <a:pt x="6" y="4"/>
                    </a:cubicBezTo>
                    <a:cubicBezTo>
                      <a:pt x="6" y="4"/>
                      <a:pt x="6" y="4"/>
                      <a:pt x="5" y="4"/>
                    </a:cubicBezTo>
                    <a:cubicBezTo>
                      <a:pt x="5" y="4"/>
                      <a:pt x="4" y="4"/>
                      <a:pt x="4" y="4"/>
                    </a:cubicBezTo>
                    <a:cubicBezTo>
                      <a:pt x="3" y="4"/>
                      <a:pt x="3" y="4"/>
                      <a:pt x="3" y="4"/>
                    </a:cubicBezTo>
                    <a:cubicBezTo>
                      <a:pt x="2" y="4"/>
                      <a:pt x="2" y="4"/>
                      <a:pt x="2" y="4"/>
                    </a:cubicBezTo>
                    <a:cubicBezTo>
                      <a:pt x="2" y="5"/>
                      <a:pt x="2" y="5"/>
                      <a:pt x="2" y="5"/>
                    </a:cubicBezTo>
                    <a:cubicBezTo>
                      <a:pt x="2" y="5"/>
                      <a:pt x="3" y="5"/>
                      <a:pt x="3" y="5"/>
                    </a:cubicBezTo>
                    <a:cubicBezTo>
                      <a:pt x="3" y="5"/>
                      <a:pt x="3" y="5"/>
                      <a:pt x="3" y="6"/>
                    </a:cubicBezTo>
                    <a:cubicBezTo>
                      <a:pt x="3" y="6"/>
                      <a:pt x="4" y="6"/>
                      <a:pt x="4" y="6"/>
                    </a:cubicBezTo>
                    <a:cubicBezTo>
                      <a:pt x="4" y="6"/>
                      <a:pt x="5" y="6"/>
                      <a:pt x="5" y="6"/>
                    </a:cubicBezTo>
                    <a:cubicBezTo>
                      <a:pt x="6" y="7"/>
                      <a:pt x="6" y="7"/>
                      <a:pt x="6" y="7"/>
                    </a:cubicBezTo>
                    <a:cubicBezTo>
                      <a:pt x="7" y="7"/>
                      <a:pt x="7" y="8"/>
                      <a:pt x="7" y="8"/>
                    </a:cubicBezTo>
                    <a:cubicBezTo>
                      <a:pt x="7" y="8"/>
                      <a:pt x="7" y="9"/>
                      <a:pt x="7" y="9"/>
                    </a:cubicBezTo>
                    <a:cubicBezTo>
                      <a:pt x="7" y="10"/>
                      <a:pt x="7" y="10"/>
                      <a:pt x="7" y="10"/>
                    </a:cubicBezTo>
                    <a:cubicBezTo>
                      <a:pt x="7" y="10"/>
                      <a:pt x="7" y="11"/>
                      <a:pt x="7" y="11"/>
                    </a:cubicBezTo>
                    <a:cubicBezTo>
                      <a:pt x="6" y="11"/>
                      <a:pt x="6" y="12"/>
                      <a:pt x="6" y="12"/>
                    </a:cubicBezTo>
                    <a:cubicBezTo>
                      <a:pt x="5" y="12"/>
                      <a:pt x="5" y="12"/>
                      <a:pt x="4" y="12"/>
                    </a:cubicBezTo>
                    <a:cubicBezTo>
                      <a:pt x="4" y="14"/>
                      <a:pt x="4" y="14"/>
                      <a:pt x="4" y="14"/>
                    </a:cubicBezTo>
                    <a:cubicBezTo>
                      <a:pt x="2" y="14"/>
                      <a:pt x="2" y="14"/>
                      <a:pt x="2" y="14"/>
                    </a:cubicBezTo>
                    <a:lnTo>
                      <a:pt x="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80">
                <a:extLst>
                  <a:ext uri="{FF2B5EF4-FFF2-40B4-BE49-F238E27FC236}">
                    <a16:creationId xmlns:a16="http://schemas.microsoft.com/office/drawing/2014/main" id="{4B8F31BC-BEB1-4043-AEF8-C69117499279}"/>
                  </a:ext>
                </a:extLst>
              </p:cNvPr>
              <p:cNvSpPr>
                <a:spLocks/>
              </p:cNvSpPr>
              <p:nvPr/>
            </p:nvSpPr>
            <p:spPr bwMode="auto">
              <a:xfrm>
                <a:off x="2376488" y="1936750"/>
                <a:ext cx="26987" cy="52388"/>
              </a:xfrm>
              <a:custGeom>
                <a:avLst/>
                <a:gdLst>
                  <a:gd name="T0" fmla="*/ 3 w 7"/>
                  <a:gd name="T1" fmla="*/ 12 h 14"/>
                  <a:gd name="T2" fmla="*/ 1 w 7"/>
                  <a:gd name="T3" fmla="*/ 12 h 14"/>
                  <a:gd name="T4" fmla="*/ 0 w 7"/>
                  <a:gd name="T5" fmla="*/ 12 h 14"/>
                  <a:gd name="T6" fmla="*/ 0 w 7"/>
                  <a:gd name="T7" fmla="*/ 10 h 14"/>
                  <a:gd name="T8" fmla="*/ 2 w 7"/>
                  <a:gd name="T9" fmla="*/ 10 h 14"/>
                  <a:gd name="T10" fmla="*/ 3 w 7"/>
                  <a:gd name="T11" fmla="*/ 11 h 14"/>
                  <a:gd name="T12" fmla="*/ 5 w 7"/>
                  <a:gd name="T13" fmla="*/ 10 h 14"/>
                  <a:gd name="T14" fmla="*/ 5 w 7"/>
                  <a:gd name="T15" fmla="*/ 10 h 14"/>
                  <a:gd name="T16" fmla="*/ 5 w 7"/>
                  <a:gd name="T17" fmla="*/ 9 h 14"/>
                  <a:gd name="T18" fmla="*/ 4 w 7"/>
                  <a:gd name="T19" fmla="*/ 9 h 14"/>
                  <a:gd name="T20" fmla="*/ 4 w 7"/>
                  <a:gd name="T21" fmla="*/ 8 h 14"/>
                  <a:gd name="T22" fmla="*/ 3 w 7"/>
                  <a:gd name="T23" fmla="*/ 8 h 14"/>
                  <a:gd name="T24" fmla="*/ 2 w 7"/>
                  <a:gd name="T25" fmla="*/ 8 h 14"/>
                  <a:gd name="T26" fmla="*/ 1 w 7"/>
                  <a:gd name="T27" fmla="*/ 7 h 14"/>
                  <a:gd name="T28" fmla="*/ 0 w 7"/>
                  <a:gd name="T29" fmla="*/ 6 h 14"/>
                  <a:gd name="T30" fmla="*/ 0 w 7"/>
                  <a:gd name="T31" fmla="*/ 5 h 14"/>
                  <a:gd name="T32" fmla="*/ 0 w 7"/>
                  <a:gd name="T33" fmla="*/ 4 h 14"/>
                  <a:gd name="T34" fmla="*/ 1 w 7"/>
                  <a:gd name="T35" fmla="*/ 3 h 14"/>
                  <a:gd name="T36" fmla="*/ 1 w 7"/>
                  <a:gd name="T37" fmla="*/ 2 h 14"/>
                  <a:gd name="T38" fmla="*/ 3 w 7"/>
                  <a:gd name="T39" fmla="*/ 2 h 14"/>
                  <a:gd name="T40" fmla="*/ 3 w 7"/>
                  <a:gd name="T41" fmla="*/ 0 h 14"/>
                  <a:gd name="T42" fmla="*/ 5 w 7"/>
                  <a:gd name="T43" fmla="*/ 0 h 14"/>
                  <a:gd name="T44" fmla="*/ 5 w 7"/>
                  <a:gd name="T45" fmla="*/ 2 h 14"/>
                  <a:gd name="T46" fmla="*/ 6 w 7"/>
                  <a:gd name="T47" fmla="*/ 2 h 14"/>
                  <a:gd name="T48" fmla="*/ 7 w 7"/>
                  <a:gd name="T49" fmla="*/ 2 h 14"/>
                  <a:gd name="T50" fmla="*/ 6 w 7"/>
                  <a:gd name="T51" fmla="*/ 4 h 14"/>
                  <a:gd name="T52" fmla="*/ 5 w 7"/>
                  <a:gd name="T53" fmla="*/ 4 h 14"/>
                  <a:gd name="T54" fmla="*/ 4 w 7"/>
                  <a:gd name="T55" fmla="*/ 4 h 14"/>
                  <a:gd name="T56" fmla="*/ 3 w 7"/>
                  <a:gd name="T57" fmla="*/ 4 h 14"/>
                  <a:gd name="T58" fmla="*/ 2 w 7"/>
                  <a:gd name="T59" fmla="*/ 5 h 14"/>
                  <a:gd name="T60" fmla="*/ 2 w 7"/>
                  <a:gd name="T61" fmla="*/ 5 h 14"/>
                  <a:gd name="T62" fmla="*/ 3 w 7"/>
                  <a:gd name="T63" fmla="*/ 6 h 14"/>
                  <a:gd name="T64" fmla="*/ 3 w 7"/>
                  <a:gd name="T65" fmla="*/ 6 h 14"/>
                  <a:gd name="T66" fmla="*/ 4 w 7"/>
                  <a:gd name="T67" fmla="*/ 6 h 14"/>
                  <a:gd name="T68" fmla="*/ 5 w 7"/>
                  <a:gd name="T69" fmla="*/ 7 h 14"/>
                  <a:gd name="T70" fmla="*/ 6 w 7"/>
                  <a:gd name="T71" fmla="*/ 7 h 14"/>
                  <a:gd name="T72" fmla="*/ 7 w 7"/>
                  <a:gd name="T73" fmla="*/ 8 h 14"/>
                  <a:gd name="T74" fmla="*/ 7 w 7"/>
                  <a:gd name="T75" fmla="*/ 10 h 14"/>
                  <a:gd name="T76" fmla="*/ 7 w 7"/>
                  <a:gd name="T77" fmla="*/ 10 h 14"/>
                  <a:gd name="T78" fmla="*/ 7 w 7"/>
                  <a:gd name="T79" fmla="*/ 11 h 14"/>
                  <a:gd name="T80" fmla="*/ 6 w 7"/>
                  <a:gd name="T81" fmla="*/ 12 h 14"/>
                  <a:gd name="T82" fmla="*/ 5 w 7"/>
                  <a:gd name="T83" fmla="*/ 12 h 14"/>
                  <a:gd name="T84" fmla="*/ 5 w 7"/>
                  <a:gd name="T85" fmla="*/ 14 h 14"/>
                  <a:gd name="T86" fmla="*/ 3 w 7"/>
                  <a:gd name="T87" fmla="*/ 14 h 14"/>
                  <a:gd name="T88" fmla="*/ 3 w 7"/>
                  <a:gd name="T8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 h="14">
                    <a:moveTo>
                      <a:pt x="3" y="12"/>
                    </a:moveTo>
                    <a:cubicBezTo>
                      <a:pt x="2" y="12"/>
                      <a:pt x="1" y="12"/>
                      <a:pt x="1" y="12"/>
                    </a:cubicBezTo>
                    <a:cubicBezTo>
                      <a:pt x="0" y="12"/>
                      <a:pt x="0" y="12"/>
                      <a:pt x="0" y="12"/>
                    </a:cubicBezTo>
                    <a:cubicBezTo>
                      <a:pt x="0" y="10"/>
                      <a:pt x="0" y="10"/>
                      <a:pt x="0" y="10"/>
                    </a:cubicBezTo>
                    <a:cubicBezTo>
                      <a:pt x="1" y="10"/>
                      <a:pt x="1" y="10"/>
                      <a:pt x="2" y="10"/>
                    </a:cubicBezTo>
                    <a:cubicBezTo>
                      <a:pt x="2" y="10"/>
                      <a:pt x="3" y="11"/>
                      <a:pt x="3" y="11"/>
                    </a:cubicBezTo>
                    <a:cubicBezTo>
                      <a:pt x="4" y="11"/>
                      <a:pt x="4" y="10"/>
                      <a:pt x="5" y="10"/>
                    </a:cubicBezTo>
                    <a:cubicBezTo>
                      <a:pt x="5" y="10"/>
                      <a:pt x="5" y="10"/>
                      <a:pt x="5" y="10"/>
                    </a:cubicBezTo>
                    <a:cubicBezTo>
                      <a:pt x="5" y="9"/>
                      <a:pt x="5" y="9"/>
                      <a:pt x="5" y="9"/>
                    </a:cubicBezTo>
                    <a:cubicBezTo>
                      <a:pt x="5" y="9"/>
                      <a:pt x="5" y="9"/>
                      <a:pt x="4" y="9"/>
                    </a:cubicBezTo>
                    <a:cubicBezTo>
                      <a:pt x="4" y="9"/>
                      <a:pt x="4" y="8"/>
                      <a:pt x="4" y="8"/>
                    </a:cubicBezTo>
                    <a:cubicBezTo>
                      <a:pt x="3" y="8"/>
                      <a:pt x="3" y="8"/>
                      <a:pt x="3" y="8"/>
                    </a:cubicBezTo>
                    <a:cubicBezTo>
                      <a:pt x="2" y="8"/>
                      <a:pt x="2" y="8"/>
                      <a:pt x="2" y="8"/>
                    </a:cubicBezTo>
                    <a:cubicBezTo>
                      <a:pt x="1" y="7"/>
                      <a:pt x="1" y="7"/>
                      <a:pt x="1" y="7"/>
                    </a:cubicBezTo>
                    <a:cubicBezTo>
                      <a:pt x="1" y="7"/>
                      <a:pt x="0" y="6"/>
                      <a:pt x="0" y="6"/>
                    </a:cubicBezTo>
                    <a:cubicBezTo>
                      <a:pt x="0" y="6"/>
                      <a:pt x="0" y="5"/>
                      <a:pt x="0" y="5"/>
                    </a:cubicBezTo>
                    <a:cubicBezTo>
                      <a:pt x="0" y="5"/>
                      <a:pt x="0" y="4"/>
                      <a:pt x="0" y="4"/>
                    </a:cubicBezTo>
                    <a:cubicBezTo>
                      <a:pt x="0" y="4"/>
                      <a:pt x="0" y="3"/>
                      <a:pt x="1" y="3"/>
                    </a:cubicBezTo>
                    <a:cubicBezTo>
                      <a:pt x="1" y="3"/>
                      <a:pt x="1" y="3"/>
                      <a:pt x="1" y="2"/>
                    </a:cubicBezTo>
                    <a:cubicBezTo>
                      <a:pt x="2" y="2"/>
                      <a:pt x="2" y="2"/>
                      <a:pt x="3" y="2"/>
                    </a:cubicBezTo>
                    <a:cubicBezTo>
                      <a:pt x="3" y="0"/>
                      <a:pt x="3" y="0"/>
                      <a:pt x="3" y="0"/>
                    </a:cubicBezTo>
                    <a:cubicBezTo>
                      <a:pt x="5" y="0"/>
                      <a:pt x="5" y="0"/>
                      <a:pt x="5" y="0"/>
                    </a:cubicBezTo>
                    <a:cubicBezTo>
                      <a:pt x="5" y="2"/>
                      <a:pt x="5" y="2"/>
                      <a:pt x="5" y="2"/>
                    </a:cubicBezTo>
                    <a:cubicBezTo>
                      <a:pt x="5" y="2"/>
                      <a:pt x="6" y="2"/>
                      <a:pt x="6" y="2"/>
                    </a:cubicBezTo>
                    <a:cubicBezTo>
                      <a:pt x="6" y="2"/>
                      <a:pt x="7" y="2"/>
                      <a:pt x="7" y="2"/>
                    </a:cubicBezTo>
                    <a:cubicBezTo>
                      <a:pt x="6" y="4"/>
                      <a:pt x="6" y="4"/>
                      <a:pt x="6" y="4"/>
                    </a:cubicBezTo>
                    <a:cubicBezTo>
                      <a:pt x="6" y="4"/>
                      <a:pt x="6" y="4"/>
                      <a:pt x="5" y="4"/>
                    </a:cubicBezTo>
                    <a:cubicBezTo>
                      <a:pt x="5" y="4"/>
                      <a:pt x="4" y="4"/>
                      <a:pt x="4" y="4"/>
                    </a:cubicBezTo>
                    <a:cubicBezTo>
                      <a:pt x="3" y="4"/>
                      <a:pt x="3" y="4"/>
                      <a:pt x="3" y="4"/>
                    </a:cubicBezTo>
                    <a:cubicBezTo>
                      <a:pt x="2" y="4"/>
                      <a:pt x="2" y="5"/>
                      <a:pt x="2" y="5"/>
                    </a:cubicBezTo>
                    <a:cubicBezTo>
                      <a:pt x="2" y="5"/>
                      <a:pt x="2" y="5"/>
                      <a:pt x="2" y="5"/>
                    </a:cubicBezTo>
                    <a:cubicBezTo>
                      <a:pt x="3" y="5"/>
                      <a:pt x="3" y="5"/>
                      <a:pt x="3" y="6"/>
                    </a:cubicBezTo>
                    <a:cubicBezTo>
                      <a:pt x="3" y="6"/>
                      <a:pt x="3" y="6"/>
                      <a:pt x="3" y="6"/>
                    </a:cubicBezTo>
                    <a:cubicBezTo>
                      <a:pt x="4" y="6"/>
                      <a:pt x="4" y="6"/>
                      <a:pt x="4" y="6"/>
                    </a:cubicBezTo>
                    <a:cubicBezTo>
                      <a:pt x="5" y="6"/>
                      <a:pt x="5" y="6"/>
                      <a:pt x="5" y="7"/>
                    </a:cubicBezTo>
                    <a:cubicBezTo>
                      <a:pt x="6" y="7"/>
                      <a:pt x="6" y="7"/>
                      <a:pt x="6" y="7"/>
                    </a:cubicBezTo>
                    <a:cubicBezTo>
                      <a:pt x="7" y="8"/>
                      <a:pt x="7" y="8"/>
                      <a:pt x="7" y="8"/>
                    </a:cubicBezTo>
                    <a:cubicBezTo>
                      <a:pt x="7" y="9"/>
                      <a:pt x="7" y="9"/>
                      <a:pt x="7" y="10"/>
                    </a:cubicBezTo>
                    <a:cubicBezTo>
                      <a:pt x="7" y="10"/>
                      <a:pt x="7" y="10"/>
                      <a:pt x="7" y="10"/>
                    </a:cubicBezTo>
                    <a:cubicBezTo>
                      <a:pt x="7" y="11"/>
                      <a:pt x="7" y="11"/>
                      <a:pt x="7" y="11"/>
                    </a:cubicBezTo>
                    <a:cubicBezTo>
                      <a:pt x="7" y="12"/>
                      <a:pt x="6" y="12"/>
                      <a:pt x="6" y="12"/>
                    </a:cubicBezTo>
                    <a:cubicBezTo>
                      <a:pt x="6" y="12"/>
                      <a:pt x="5" y="12"/>
                      <a:pt x="5" y="12"/>
                    </a:cubicBezTo>
                    <a:cubicBezTo>
                      <a:pt x="5" y="14"/>
                      <a:pt x="5" y="14"/>
                      <a:pt x="5" y="14"/>
                    </a:cubicBezTo>
                    <a:cubicBezTo>
                      <a:pt x="3" y="14"/>
                      <a:pt x="3" y="14"/>
                      <a:pt x="3" y="14"/>
                    </a:cubicBezTo>
                    <a:lnTo>
                      <a:pt x="3"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07" name="Groupe 206">
            <a:extLst>
              <a:ext uri="{FF2B5EF4-FFF2-40B4-BE49-F238E27FC236}">
                <a16:creationId xmlns:a16="http://schemas.microsoft.com/office/drawing/2014/main" id="{8D235386-B410-4130-ABE6-B5F534C2EF37}"/>
              </a:ext>
            </a:extLst>
          </p:cNvPr>
          <p:cNvGrpSpPr>
            <a:grpSpLocks noChangeAspect="1"/>
          </p:cNvGrpSpPr>
          <p:nvPr>
            <p:custDataLst>
              <p:tags r:id="rId6"/>
            </p:custDataLst>
          </p:nvPr>
        </p:nvGrpSpPr>
        <p:grpSpPr>
          <a:xfrm>
            <a:off x="1579277" y="3128505"/>
            <a:ext cx="694281" cy="669444"/>
            <a:chOff x="9118600" y="4991100"/>
            <a:chExt cx="931862" cy="898525"/>
          </a:xfrm>
        </p:grpSpPr>
        <p:sp>
          <p:nvSpPr>
            <p:cNvPr id="208" name="Freeform 495">
              <a:extLst>
                <a:ext uri="{FF2B5EF4-FFF2-40B4-BE49-F238E27FC236}">
                  <a16:creationId xmlns:a16="http://schemas.microsoft.com/office/drawing/2014/main" id="{68D45107-AEF6-4471-89F4-8FC3141C0DC0}"/>
                </a:ext>
              </a:extLst>
            </p:cNvPr>
            <p:cNvSpPr>
              <a:spLocks/>
            </p:cNvSpPr>
            <p:nvPr/>
          </p:nvSpPr>
          <p:spPr bwMode="auto">
            <a:xfrm>
              <a:off x="9118600" y="4991100"/>
              <a:ext cx="931862" cy="898525"/>
            </a:xfrm>
            <a:custGeom>
              <a:avLst/>
              <a:gdLst>
                <a:gd name="T0" fmla="*/ 0 w 248"/>
                <a:gd name="T1" fmla="*/ 118 h 239"/>
                <a:gd name="T2" fmla="*/ 124 w 248"/>
                <a:gd name="T3" fmla="*/ 1 h 239"/>
                <a:gd name="T4" fmla="*/ 248 w 248"/>
                <a:gd name="T5" fmla="*/ 118 h 239"/>
                <a:gd name="T6" fmla="*/ 124 w 248"/>
                <a:gd name="T7" fmla="*/ 235 h 239"/>
                <a:gd name="T8" fmla="*/ 0 w 248"/>
                <a:gd name="T9" fmla="*/ 118 h 239"/>
              </a:gdLst>
              <a:ahLst/>
              <a:cxnLst>
                <a:cxn ang="0">
                  <a:pos x="T0" y="T1"/>
                </a:cxn>
                <a:cxn ang="0">
                  <a:pos x="T2" y="T3"/>
                </a:cxn>
                <a:cxn ang="0">
                  <a:pos x="T4" y="T5"/>
                </a:cxn>
                <a:cxn ang="0">
                  <a:pos x="T6" y="T7"/>
                </a:cxn>
                <a:cxn ang="0">
                  <a:pos x="T8" y="T9"/>
                </a:cxn>
              </a:cxnLst>
              <a:rect l="0" t="0" r="r" b="b"/>
              <a:pathLst>
                <a:path w="248" h="239">
                  <a:moveTo>
                    <a:pt x="0" y="118"/>
                  </a:moveTo>
                  <a:cubicBezTo>
                    <a:pt x="0" y="53"/>
                    <a:pt x="58" y="2"/>
                    <a:pt x="124" y="1"/>
                  </a:cubicBezTo>
                  <a:cubicBezTo>
                    <a:pt x="197" y="0"/>
                    <a:pt x="248" y="53"/>
                    <a:pt x="248" y="118"/>
                  </a:cubicBezTo>
                  <a:cubicBezTo>
                    <a:pt x="248" y="183"/>
                    <a:pt x="177" y="231"/>
                    <a:pt x="124" y="235"/>
                  </a:cubicBezTo>
                  <a:cubicBezTo>
                    <a:pt x="50" y="239"/>
                    <a:pt x="0" y="183"/>
                    <a:pt x="0" y="1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9" name="Groupe 208">
              <a:extLst>
                <a:ext uri="{FF2B5EF4-FFF2-40B4-BE49-F238E27FC236}">
                  <a16:creationId xmlns:a16="http://schemas.microsoft.com/office/drawing/2014/main" id="{CC2B77BD-E41E-4F33-A198-EAC75647F5CF}"/>
                </a:ext>
              </a:extLst>
            </p:cNvPr>
            <p:cNvGrpSpPr/>
            <p:nvPr/>
          </p:nvGrpSpPr>
          <p:grpSpPr>
            <a:xfrm>
              <a:off x="9363075" y="5164138"/>
              <a:ext cx="442912" cy="455613"/>
              <a:chOff x="9363075" y="5164138"/>
              <a:chExt cx="442912" cy="455613"/>
            </a:xfrm>
          </p:grpSpPr>
          <p:sp>
            <p:nvSpPr>
              <p:cNvPr id="210" name="Freeform 496">
                <a:extLst>
                  <a:ext uri="{FF2B5EF4-FFF2-40B4-BE49-F238E27FC236}">
                    <a16:creationId xmlns:a16="http://schemas.microsoft.com/office/drawing/2014/main" id="{D289C014-80BF-4B57-90EE-A45A665E50C5}"/>
                  </a:ext>
                </a:extLst>
              </p:cNvPr>
              <p:cNvSpPr>
                <a:spLocks/>
              </p:cNvSpPr>
              <p:nvPr/>
            </p:nvSpPr>
            <p:spPr bwMode="auto">
              <a:xfrm>
                <a:off x="9437688" y="5340350"/>
                <a:ext cx="38100" cy="192088"/>
              </a:xfrm>
              <a:custGeom>
                <a:avLst/>
                <a:gdLst>
                  <a:gd name="T0" fmla="*/ 0 w 24"/>
                  <a:gd name="T1" fmla="*/ 0 h 121"/>
                  <a:gd name="T2" fmla="*/ 24 w 24"/>
                  <a:gd name="T3" fmla="*/ 0 h 121"/>
                  <a:gd name="T4" fmla="*/ 24 w 24"/>
                  <a:gd name="T5" fmla="*/ 121 h 121"/>
                  <a:gd name="T6" fmla="*/ 0 w 24"/>
                  <a:gd name="T7" fmla="*/ 121 h 121"/>
                  <a:gd name="T8" fmla="*/ 0 w 24"/>
                  <a:gd name="T9" fmla="*/ 0 h 121"/>
                  <a:gd name="T10" fmla="*/ 0 w 24"/>
                  <a:gd name="T11" fmla="*/ 0 h 121"/>
                </a:gdLst>
                <a:ahLst/>
                <a:cxnLst>
                  <a:cxn ang="0">
                    <a:pos x="T0" y="T1"/>
                  </a:cxn>
                  <a:cxn ang="0">
                    <a:pos x="T2" y="T3"/>
                  </a:cxn>
                  <a:cxn ang="0">
                    <a:pos x="T4" y="T5"/>
                  </a:cxn>
                  <a:cxn ang="0">
                    <a:pos x="T6" y="T7"/>
                  </a:cxn>
                  <a:cxn ang="0">
                    <a:pos x="T8" y="T9"/>
                  </a:cxn>
                  <a:cxn ang="0">
                    <a:pos x="T10" y="T11"/>
                  </a:cxn>
                </a:cxnLst>
                <a:rect l="0" t="0" r="r" b="b"/>
                <a:pathLst>
                  <a:path w="24" h="121">
                    <a:moveTo>
                      <a:pt x="0" y="0"/>
                    </a:moveTo>
                    <a:lnTo>
                      <a:pt x="24" y="0"/>
                    </a:lnTo>
                    <a:lnTo>
                      <a:pt x="24"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497">
                <a:extLst>
                  <a:ext uri="{FF2B5EF4-FFF2-40B4-BE49-F238E27FC236}">
                    <a16:creationId xmlns:a16="http://schemas.microsoft.com/office/drawing/2014/main" id="{FB506B44-2E7D-467B-93C0-4E1186F1EC0C}"/>
                  </a:ext>
                </a:extLst>
              </p:cNvPr>
              <p:cNvSpPr>
                <a:spLocks/>
              </p:cNvSpPr>
              <p:nvPr/>
            </p:nvSpPr>
            <p:spPr bwMode="auto">
              <a:xfrm>
                <a:off x="9525000" y="5340350"/>
                <a:ext cx="33337" cy="192088"/>
              </a:xfrm>
              <a:custGeom>
                <a:avLst/>
                <a:gdLst>
                  <a:gd name="T0" fmla="*/ 0 w 21"/>
                  <a:gd name="T1" fmla="*/ 0 h 121"/>
                  <a:gd name="T2" fmla="*/ 21 w 21"/>
                  <a:gd name="T3" fmla="*/ 0 h 121"/>
                  <a:gd name="T4" fmla="*/ 21 w 21"/>
                  <a:gd name="T5" fmla="*/ 121 h 121"/>
                  <a:gd name="T6" fmla="*/ 0 w 21"/>
                  <a:gd name="T7" fmla="*/ 121 h 121"/>
                  <a:gd name="T8" fmla="*/ 0 w 21"/>
                  <a:gd name="T9" fmla="*/ 0 h 121"/>
                  <a:gd name="T10" fmla="*/ 0 w 21"/>
                  <a:gd name="T11" fmla="*/ 0 h 121"/>
                </a:gdLst>
                <a:ahLst/>
                <a:cxnLst>
                  <a:cxn ang="0">
                    <a:pos x="T0" y="T1"/>
                  </a:cxn>
                  <a:cxn ang="0">
                    <a:pos x="T2" y="T3"/>
                  </a:cxn>
                  <a:cxn ang="0">
                    <a:pos x="T4" y="T5"/>
                  </a:cxn>
                  <a:cxn ang="0">
                    <a:pos x="T6" y="T7"/>
                  </a:cxn>
                  <a:cxn ang="0">
                    <a:pos x="T8" y="T9"/>
                  </a:cxn>
                  <a:cxn ang="0">
                    <a:pos x="T10" y="T11"/>
                  </a:cxn>
                </a:cxnLst>
                <a:rect l="0" t="0" r="r" b="b"/>
                <a:pathLst>
                  <a:path w="21" h="121">
                    <a:moveTo>
                      <a:pt x="0" y="0"/>
                    </a:moveTo>
                    <a:lnTo>
                      <a:pt x="21" y="0"/>
                    </a:lnTo>
                    <a:lnTo>
                      <a:pt x="21"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498">
                <a:extLst>
                  <a:ext uri="{FF2B5EF4-FFF2-40B4-BE49-F238E27FC236}">
                    <a16:creationId xmlns:a16="http://schemas.microsoft.com/office/drawing/2014/main" id="{402F4BE9-D635-4EF2-9CA4-DE02B32FA9C5}"/>
                  </a:ext>
                </a:extLst>
              </p:cNvPr>
              <p:cNvSpPr>
                <a:spLocks/>
              </p:cNvSpPr>
              <p:nvPr/>
            </p:nvSpPr>
            <p:spPr bwMode="auto">
              <a:xfrm>
                <a:off x="9610725" y="5340350"/>
                <a:ext cx="30162" cy="192088"/>
              </a:xfrm>
              <a:custGeom>
                <a:avLst/>
                <a:gdLst>
                  <a:gd name="T0" fmla="*/ 0 w 19"/>
                  <a:gd name="T1" fmla="*/ 0 h 121"/>
                  <a:gd name="T2" fmla="*/ 19 w 19"/>
                  <a:gd name="T3" fmla="*/ 0 h 121"/>
                  <a:gd name="T4" fmla="*/ 19 w 19"/>
                  <a:gd name="T5" fmla="*/ 121 h 121"/>
                  <a:gd name="T6" fmla="*/ 0 w 19"/>
                  <a:gd name="T7" fmla="*/ 121 h 121"/>
                  <a:gd name="T8" fmla="*/ 0 w 19"/>
                  <a:gd name="T9" fmla="*/ 0 h 121"/>
                  <a:gd name="T10" fmla="*/ 0 w 19"/>
                  <a:gd name="T11" fmla="*/ 0 h 121"/>
                </a:gdLst>
                <a:ahLst/>
                <a:cxnLst>
                  <a:cxn ang="0">
                    <a:pos x="T0" y="T1"/>
                  </a:cxn>
                  <a:cxn ang="0">
                    <a:pos x="T2" y="T3"/>
                  </a:cxn>
                  <a:cxn ang="0">
                    <a:pos x="T4" y="T5"/>
                  </a:cxn>
                  <a:cxn ang="0">
                    <a:pos x="T6" y="T7"/>
                  </a:cxn>
                  <a:cxn ang="0">
                    <a:pos x="T8" y="T9"/>
                  </a:cxn>
                  <a:cxn ang="0">
                    <a:pos x="T10" y="T11"/>
                  </a:cxn>
                </a:cxnLst>
                <a:rect l="0" t="0" r="r" b="b"/>
                <a:pathLst>
                  <a:path w="19" h="121">
                    <a:moveTo>
                      <a:pt x="0" y="0"/>
                    </a:moveTo>
                    <a:lnTo>
                      <a:pt x="19" y="0"/>
                    </a:lnTo>
                    <a:lnTo>
                      <a:pt x="19"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499">
                <a:extLst>
                  <a:ext uri="{FF2B5EF4-FFF2-40B4-BE49-F238E27FC236}">
                    <a16:creationId xmlns:a16="http://schemas.microsoft.com/office/drawing/2014/main" id="{4814FE12-0615-4721-B32E-500ACAC62DF1}"/>
                  </a:ext>
                </a:extLst>
              </p:cNvPr>
              <p:cNvSpPr>
                <a:spLocks/>
              </p:cNvSpPr>
              <p:nvPr/>
            </p:nvSpPr>
            <p:spPr bwMode="auto">
              <a:xfrm>
                <a:off x="9693275" y="5340350"/>
                <a:ext cx="33337" cy="192088"/>
              </a:xfrm>
              <a:custGeom>
                <a:avLst/>
                <a:gdLst>
                  <a:gd name="T0" fmla="*/ 0 w 21"/>
                  <a:gd name="T1" fmla="*/ 0 h 121"/>
                  <a:gd name="T2" fmla="*/ 21 w 21"/>
                  <a:gd name="T3" fmla="*/ 0 h 121"/>
                  <a:gd name="T4" fmla="*/ 21 w 21"/>
                  <a:gd name="T5" fmla="*/ 121 h 121"/>
                  <a:gd name="T6" fmla="*/ 0 w 21"/>
                  <a:gd name="T7" fmla="*/ 121 h 121"/>
                  <a:gd name="T8" fmla="*/ 0 w 21"/>
                  <a:gd name="T9" fmla="*/ 0 h 121"/>
                  <a:gd name="T10" fmla="*/ 0 w 21"/>
                  <a:gd name="T11" fmla="*/ 0 h 121"/>
                </a:gdLst>
                <a:ahLst/>
                <a:cxnLst>
                  <a:cxn ang="0">
                    <a:pos x="T0" y="T1"/>
                  </a:cxn>
                  <a:cxn ang="0">
                    <a:pos x="T2" y="T3"/>
                  </a:cxn>
                  <a:cxn ang="0">
                    <a:pos x="T4" y="T5"/>
                  </a:cxn>
                  <a:cxn ang="0">
                    <a:pos x="T6" y="T7"/>
                  </a:cxn>
                  <a:cxn ang="0">
                    <a:pos x="T8" y="T9"/>
                  </a:cxn>
                  <a:cxn ang="0">
                    <a:pos x="T10" y="T11"/>
                  </a:cxn>
                </a:cxnLst>
                <a:rect l="0" t="0" r="r" b="b"/>
                <a:pathLst>
                  <a:path w="21" h="121">
                    <a:moveTo>
                      <a:pt x="0" y="0"/>
                    </a:moveTo>
                    <a:lnTo>
                      <a:pt x="21" y="0"/>
                    </a:lnTo>
                    <a:lnTo>
                      <a:pt x="21"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500">
                <a:extLst>
                  <a:ext uri="{FF2B5EF4-FFF2-40B4-BE49-F238E27FC236}">
                    <a16:creationId xmlns:a16="http://schemas.microsoft.com/office/drawing/2014/main" id="{CE76E308-956C-4C27-BB8B-E5F9A29953AC}"/>
                  </a:ext>
                </a:extLst>
              </p:cNvPr>
              <p:cNvSpPr>
                <a:spLocks/>
              </p:cNvSpPr>
              <p:nvPr/>
            </p:nvSpPr>
            <p:spPr bwMode="auto">
              <a:xfrm>
                <a:off x="9423400" y="5307013"/>
                <a:ext cx="319087" cy="26988"/>
              </a:xfrm>
              <a:custGeom>
                <a:avLst/>
                <a:gdLst>
                  <a:gd name="T0" fmla="*/ 0 w 201"/>
                  <a:gd name="T1" fmla="*/ 0 h 17"/>
                  <a:gd name="T2" fmla="*/ 201 w 201"/>
                  <a:gd name="T3" fmla="*/ 0 h 17"/>
                  <a:gd name="T4" fmla="*/ 201 w 201"/>
                  <a:gd name="T5" fmla="*/ 17 h 17"/>
                  <a:gd name="T6" fmla="*/ 0 w 201"/>
                  <a:gd name="T7" fmla="*/ 17 h 17"/>
                  <a:gd name="T8" fmla="*/ 0 w 201"/>
                  <a:gd name="T9" fmla="*/ 0 h 17"/>
                  <a:gd name="T10" fmla="*/ 0 w 201"/>
                  <a:gd name="T11" fmla="*/ 0 h 17"/>
                </a:gdLst>
                <a:ahLst/>
                <a:cxnLst>
                  <a:cxn ang="0">
                    <a:pos x="T0" y="T1"/>
                  </a:cxn>
                  <a:cxn ang="0">
                    <a:pos x="T2" y="T3"/>
                  </a:cxn>
                  <a:cxn ang="0">
                    <a:pos x="T4" y="T5"/>
                  </a:cxn>
                  <a:cxn ang="0">
                    <a:pos x="T6" y="T7"/>
                  </a:cxn>
                  <a:cxn ang="0">
                    <a:pos x="T8" y="T9"/>
                  </a:cxn>
                  <a:cxn ang="0">
                    <a:pos x="T10" y="T11"/>
                  </a:cxn>
                </a:cxnLst>
                <a:rect l="0" t="0" r="r" b="b"/>
                <a:pathLst>
                  <a:path w="201" h="17">
                    <a:moveTo>
                      <a:pt x="0" y="0"/>
                    </a:moveTo>
                    <a:lnTo>
                      <a:pt x="201" y="0"/>
                    </a:lnTo>
                    <a:lnTo>
                      <a:pt x="201" y="17"/>
                    </a:lnTo>
                    <a:lnTo>
                      <a:pt x="0" y="17"/>
                    </a:lnTo>
                    <a:lnTo>
                      <a:pt x="0" y="0"/>
                    </a:lnTo>
                    <a:lnTo>
                      <a:pt x="0" y="0"/>
                    </a:lnTo>
                    <a:close/>
                  </a:path>
                </a:pathLst>
              </a:custGeom>
              <a:solidFill>
                <a:srgbClr val="9AC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501">
                <a:extLst>
                  <a:ext uri="{FF2B5EF4-FFF2-40B4-BE49-F238E27FC236}">
                    <a16:creationId xmlns:a16="http://schemas.microsoft.com/office/drawing/2014/main" id="{D9C31125-5EF7-4BB3-99C0-E62C0F28DC7B}"/>
                  </a:ext>
                </a:extLst>
              </p:cNvPr>
              <p:cNvSpPr>
                <a:spLocks/>
              </p:cNvSpPr>
              <p:nvPr/>
            </p:nvSpPr>
            <p:spPr bwMode="auto">
              <a:xfrm>
                <a:off x="9404350" y="5543550"/>
                <a:ext cx="360362" cy="19050"/>
              </a:xfrm>
              <a:custGeom>
                <a:avLst/>
                <a:gdLst>
                  <a:gd name="T0" fmla="*/ 0 w 227"/>
                  <a:gd name="T1" fmla="*/ 0 h 12"/>
                  <a:gd name="T2" fmla="*/ 227 w 227"/>
                  <a:gd name="T3" fmla="*/ 0 h 12"/>
                  <a:gd name="T4" fmla="*/ 227 w 227"/>
                  <a:gd name="T5" fmla="*/ 12 h 12"/>
                  <a:gd name="T6" fmla="*/ 0 w 227"/>
                  <a:gd name="T7" fmla="*/ 12 h 12"/>
                  <a:gd name="T8" fmla="*/ 0 w 227"/>
                  <a:gd name="T9" fmla="*/ 0 h 12"/>
                  <a:gd name="T10" fmla="*/ 0 w 227"/>
                  <a:gd name="T11" fmla="*/ 0 h 12"/>
                </a:gdLst>
                <a:ahLst/>
                <a:cxnLst>
                  <a:cxn ang="0">
                    <a:pos x="T0" y="T1"/>
                  </a:cxn>
                  <a:cxn ang="0">
                    <a:pos x="T2" y="T3"/>
                  </a:cxn>
                  <a:cxn ang="0">
                    <a:pos x="T4" y="T5"/>
                  </a:cxn>
                  <a:cxn ang="0">
                    <a:pos x="T6" y="T7"/>
                  </a:cxn>
                  <a:cxn ang="0">
                    <a:pos x="T8" y="T9"/>
                  </a:cxn>
                  <a:cxn ang="0">
                    <a:pos x="T10" y="T11"/>
                  </a:cxn>
                </a:cxnLst>
                <a:rect l="0" t="0" r="r" b="b"/>
                <a:pathLst>
                  <a:path w="227" h="12">
                    <a:moveTo>
                      <a:pt x="0" y="0"/>
                    </a:moveTo>
                    <a:lnTo>
                      <a:pt x="227" y="0"/>
                    </a:lnTo>
                    <a:lnTo>
                      <a:pt x="227" y="12"/>
                    </a:lnTo>
                    <a:lnTo>
                      <a:pt x="0" y="12"/>
                    </a:lnTo>
                    <a:lnTo>
                      <a:pt x="0" y="0"/>
                    </a:lnTo>
                    <a:lnTo>
                      <a:pt x="0" y="0"/>
                    </a:lnTo>
                    <a:close/>
                  </a:path>
                </a:pathLst>
              </a:custGeom>
              <a:solidFill>
                <a:srgbClr val="16A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502">
                <a:extLst>
                  <a:ext uri="{FF2B5EF4-FFF2-40B4-BE49-F238E27FC236}">
                    <a16:creationId xmlns:a16="http://schemas.microsoft.com/office/drawing/2014/main" id="{517AEF7F-2D70-4545-9D7E-1C14ADD339CD}"/>
                  </a:ext>
                </a:extLst>
              </p:cNvPr>
              <p:cNvSpPr>
                <a:spLocks/>
              </p:cNvSpPr>
              <p:nvPr/>
            </p:nvSpPr>
            <p:spPr bwMode="auto">
              <a:xfrm>
                <a:off x="9363075" y="5595938"/>
                <a:ext cx="442912" cy="23813"/>
              </a:xfrm>
              <a:custGeom>
                <a:avLst/>
                <a:gdLst>
                  <a:gd name="T0" fmla="*/ 0 w 279"/>
                  <a:gd name="T1" fmla="*/ 0 h 15"/>
                  <a:gd name="T2" fmla="*/ 279 w 279"/>
                  <a:gd name="T3" fmla="*/ 0 h 15"/>
                  <a:gd name="T4" fmla="*/ 279 w 279"/>
                  <a:gd name="T5" fmla="*/ 15 h 15"/>
                  <a:gd name="T6" fmla="*/ 0 w 279"/>
                  <a:gd name="T7" fmla="*/ 15 h 15"/>
                  <a:gd name="T8" fmla="*/ 0 w 279"/>
                  <a:gd name="T9" fmla="*/ 0 h 15"/>
                  <a:gd name="T10" fmla="*/ 0 w 279"/>
                  <a:gd name="T11" fmla="*/ 0 h 15"/>
                </a:gdLst>
                <a:ahLst/>
                <a:cxnLst>
                  <a:cxn ang="0">
                    <a:pos x="T0" y="T1"/>
                  </a:cxn>
                  <a:cxn ang="0">
                    <a:pos x="T2" y="T3"/>
                  </a:cxn>
                  <a:cxn ang="0">
                    <a:pos x="T4" y="T5"/>
                  </a:cxn>
                  <a:cxn ang="0">
                    <a:pos x="T6" y="T7"/>
                  </a:cxn>
                  <a:cxn ang="0">
                    <a:pos x="T8" y="T9"/>
                  </a:cxn>
                  <a:cxn ang="0">
                    <a:pos x="T10" y="T11"/>
                  </a:cxn>
                </a:cxnLst>
                <a:rect l="0" t="0" r="r" b="b"/>
                <a:pathLst>
                  <a:path w="279" h="15">
                    <a:moveTo>
                      <a:pt x="0" y="0"/>
                    </a:moveTo>
                    <a:lnTo>
                      <a:pt x="279" y="0"/>
                    </a:lnTo>
                    <a:lnTo>
                      <a:pt x="279" y="15"/>
                    </a:lnTo>
                    <a:lnTo>
                      <a:pt x="0" y="15"/>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503">
                <a:extLst>
                  <a:ext uri="{FF2B5EF4-FFF2-40B4-BE49-F238E27FC236}">
                    <a16:creationId xmlns:a16="http://schemas.microsoft.com/office/drawing/2014/main" id="{909CF2BD-F4A3-4841-96E4-846CEFCCB89B}"/>
                  </a:ext>
                </a:extLst>
              </p:cNvPr>
              <p:cNvSpPr>
                <a:spLocks/>
              </p:cNvSpPr>
              <p:nvPr/>
            </p:nvSpPr>
            <p:spPr bwMode="auto">
              <a:xfrm>
                <a:off x="9382125" y="5570538"/>
                <a:ext cx="401637" cy="22225"/>
              </a:xfrm>
              <a:custGeom>
                <a:avLst/>
                <a:gdLst>
                  <a:gd name="T0" fmla="*/ 0 w 253"/>
                  <a:gd name="T1" fmla="*/ 0 h 14"/>
                  <a:gd name="T2" fmla="*/ 253 w 253"/>
                  <a:gd name="T3" fmla="*/ 0 h 14"/>
                  <a:gd name="T4" fmla="*/ 253 w 253"/>
                  <a:gd name="T5" fmla="*/ 14 h 14"/>
                  <a:gd name="T6" fmla="*/ 0 w 253"/>
                  <a:gd name="T7" fmla="*/ 14 h 14"/>
                  <a:gd name="T8" fmla="*/ 0 w 253"/>
                  <a:gd name="T9" fmla="*/ 0 h 14"/>
                  <a:gd name="T10" fmla="*/ 0 w 253"/>
                  <a:gd name="T11" fmla="*/ 0 h 14"/>
                </a:gdLst>
                <a:ahLst/>
                <a:cxnLst>
                  <a:cxn ang="0">
                    <a:pos x="T0" y="T1"/>
                  </a:cxn>
                  <a:cxn ang="0">
                    <a:pos x="T2" y="T3"/>
                  </a:cxn>
                  <a:cxn ang="0">
                    <a:pos x="T4" y="T5"/>
                  </a:cxn>
                  <a:cxn ang="0">
                    <a:pos x="T6" y="T7"/>
                  </a:cxn>
                  <a:cxn ang="0">
                    <a:pos x="T8" y="T9"/>
                  </a:cxn>
                  <a:cxn ang="0">
                    <a:pos x="T10" y="T11"/>
                  </a:cxn>
                </a:cxnLst>
                <a:rect l="0" t="0" r="r" b="b"/>
                <a:pathLst>
                  <a:path w="253" h="14">
                    <a:moveTo>
                      <a:pt x="0" y="0"/>
                    </a:moveTo>
                    <a:lnTo>
                      <a:pt x="253" y="0"/>
                    </a:lnTo>
                    <a:lnTo>
                      <a:pt x="253" y="14"/>
                    </a:lnTo>
                    <a:lnTo>
                      <a:pt x="0" y="14"/>
                    </a:lnTo>
                    <a:lnTo>
                      <a:pt x="0" y="0"/>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504">
                <a:extLst>
                  <a:ext uri="{FF2B5EF4-FFF2-40B4-BE49-F238E27FC236}">
                    <a16:creationId xmlns:a16="http://schemas.microsoft.com/office/drawing/2014/main" id="{B7E5D00C-498B-4767-9470-47BE37C471C4}"/>
                  </a:ext>
                </a:extLst>
              </p:cNvPr>
              <p:cNvSpPr>
                <a:spLocks/>
              </p:cNvSpPr>
              <p:nvPr/>
            </p:nvSpPr>
            <p:spPr bwMode="auto">
              <a:xfrm>
                <a:off x="9382125" y="5164138"/>
                <a:ext cx="401637" cy="134938"/>
              </a:xfrm>
              <a:custGeom>
                <a:avLst/>
                <a:gdLst>
                  <a:gd name="T0" fmla="*/ 106 w 107"/>
                  <a:gd name="T1" fmla="*/ 33 h 36"/>
                  <a:gd name="T2" fmla="*/ 106 w 107"/>
                  <a:gd name="T3" fmla="*/ 33 h 36"/>
                  <a:gd name="T4" fmla="*/ 54 w 107"/>
                  <a:gd name="T5" fmla="*/ 0 h 36"/>
                  <a:gd name="T6" fmla="*/ 1 w 107"/>
                  <a:gd name="T7" fmla="*/ 33 h 36"/>
                  <a:gd name="T8" fmla="*/ 1 w 107"/>
                  <a:gd name="T9" fmla="*/ 33 h 36"/>
                  <a:gd name="T10" fmla="*/ 0 w 107"/>
                  <a:gd name="T11" fmla="*/ 34 h 36"/>
                  <a:gd name="T12" fmla="*/ 3 w 107"/>
                  <a:gd name="T13" fmla="*/ 36 h 36"/>
                  <a:gd name="T14" fmla="*/ 105 w 107"/>
                  <a:gd name="T15" fmla="*/ 36 h 36"/>
                  <a:gd name="T16" fmla="*/ 107 w 107"/>
                  <a:gd name="T17" fmla="*/ 34 h 36"/>
                  <a:gd name="T18" fmla="*/ 106 w 107"/>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36">
                    <a:moveTo>
                      <a:pt x="106" y="33"/>
                    </a:moveTo>
                    <a:cubicBezTo>
                      <a:pt x="106" y="33"/>
                      <a:pt x="106" y="33"/>
                      <a:pt x="106" y="33"/>
                    </a:cubicBezTo>
                    <a:cubicBezTo>
                      <a:pt x="54" y="0"/>
                      <a:pt x="54" y="0"/>
                      <a:pt x="54" y="0"/>
                    </a:cubicBezTo>
                    <a:cubicBezTo>
                      <a:pt x="1" y="33"/>
                      <a:pt x="1" y="33"/>
                      <a:pt x="1" y="33"/>
                    </a:cubicBezTo>
                    <a:cubicBezTo>
                      <a:pt x="1" y="33"/>
                      <a:pt x="1" y="33"/>
                      <a:pt x="1" y="33"/>
                    </a:cubicBezTo>
                    <a:cubicBezTo>
                      <a:pt x="1" y="33"/>
                      <a:pt x="0" y="34"/>
                      <a:pt x="0" y="34"/>
                    </a:cubicBezTo>
                    <a:cubicBezTo>
                      <a:pt x="0" y="36"/>
                      <a:pt x="1" y="36"/>
                      <a:pt x="3" y="36"/>
                    </a:cubicBezTo>
                    <a:cubicBezTo>
                      <a:pt x="105" y="36"/>
                      <a:pt x="105" y="36"/>
                      <a:pt x="105" y="36"/>
                    </a:cubicBezTo>
                    <a:cubicBezTo>
                      <a:pt x="106" y="36"/>
                      <a:pt x="107" y="36"/>
                      <a:pt x="107" y="34"/>
                    </a:cubicBezTo>
                    <a:cubicBezTo>
                      <a:pt x="107" y="34"/>
                      <a:pt x="107" y="33"/>
                      <a:pt x="106"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9" name="Groupe 228">
            <a:extLst>
              <a:ext uri="{FF2B5EF4-FFF2-40B4-BE49-F238E27FC236}">
                <a16:creationId xmlns:a16="http://schemas.microsoft.com/office/drawing/2014/main" id="{DC214F0D-7504-4E12-A39C-E99D4BA41AC7}"/>
              </a:ext>
            </a:extLst>
          </p:cNvPr>
          <p:cNvGrpSpPr>
            <a:grpSpLocks noChangeAspect="1"/>
          </p:cNvGrpSpPr>
          <p:nvPr>
            <p:custDataLst>
              <p:tags r:id="rId7"/>
            </p:custDataLst>
          </p:nvPr>
        </p:nvGrpSpPr>
        <p:grpSpPr>
          <a:xfrm>
            <a:off x="10283454" y="3094402"/>
            <a:ext cx="775171" cy="720000"/>
            <a:chOff x="6007101" y="1717675"/>
            <a:chExt cx="949325" cy="887413"/>
          </a:xfrm>
        </p:grpSpPr>
        <p:sp>
          <p:nvSpPr>
            <p:cNvPr id="230" name="Freeform 202">
              <a:extLst>
                <a:ext uri="{FF2B5EF4-FFF2-40B4-BE49-F238E27FC236}">
                  <a16:creationId xmlns:a16="http://schemas.microsoft.com/office/drawing/2014/main" id="{F8AA2F25-2461-41CC-86D3-C584B10DBD43}"/>
                </a:ext>
              </a:extLst>
            </p:cNvPr>
            <p:cNvSpPr>
              <a:spLocks/>
            </p:cNvSpPr>
            <p:nvPr/>
          </p:nvSpPr>
          <p:spPr bwMode="auto">
            <a:xfrm>
              <a:off x="6007101" y="1717675"/>
              <a:ext cx="949325" cy="887413"/>
            </a:xfrm>
            <a:custGeom>
              <a:avLst/>
              <a:gdLst>
                <a:gd name="T0" fmla="*/ 36 w 253"/>
                <a:gd name="T1" fmla="*/ 185 h 236"/>
                <a:gd name="T2" fmla="*/ 61 w 253"/>
                <a:gd name="T3" fmla="*/ 35 h 236"/>
                <a:gd name="T4" fmla="*/ 216 w 253"/>
                <a:gd name="T5" fmla="*/ 57 h 236"/>
                <a:gd name="T6" fmla="*/ 188 w 253"/>
                <a:gd name="T7" fmla="*/ 201 h 236"/>
                <a:gd name="T8" fmla="*/ 36 w 253"/>
                <a:gd name="T9" fmla="*/ 185 h 236"/>
              </a:gdLst>
              <a:ahLst/>
              <a:cxnLst>
                <a:cxn ang="0">
                  <a:pos x="T0" y="T1"/>
                </a:cxn>
                <a:cxn ang="0">
                  <a:pos x="T2" y="T3"/>
                </a:cxn>
                <a:cxn ang="0">
                  <a:pos x="T4" y="T5"/>
                </a:cxn>
                <a:cxn ang="0">
                  <a:pos x="T6" y="T7"/>
                </a:cxn>
                <a:cxn ang="0">
                  <a:pos x="T8" y="T9"/>
                </a:cxn>
              </a:cxnLst>
              <a:rect l="0" t="0" r="r" b="b"/>
              <a:pathLst>
                <a:path w="253" h="236">
                  <a:moveTo>
                    <a:pt x="36" y="185"/>
                  </a:moveTo>
                  <a:cubicBezTo>
                    <a:pt x="0" y="137"/>
                    <a:pt x="11" y="70"/>
                    <a:pt x="61" y="35"/>
                  </a:cubicBezTo>
                  <a:cubicBezTo>
                    <a:pt x="110" y="0"/>
                    <a:pt x="180" y="10"/>
                    <a:pt x="216" y="57"/>
                  </a:cubicBezTo>
                  <a:cubicBezTo>
                    <a:pt x="253" y="104"/>
                    <a:pt x="238" y="166"/>
                    <a:pt x="188" y="201"/>
                  </a:cubicBezTo>
                  <a:cubicBezTo>
                    <a:pt x="138" y="236"/>
                    <a:pt x="73" y="232"/>
                    <a:pt x="36" y="185"/>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1" name="Groupe 230">
              <a:extLst>
                <a:ext uri="{FF2B5EF4-FFF2-40B4-BE49-F238E27FC236}">
                  <a16:creationId xmlns:a16="http://schemas.microsoft.com/office/drawing/2014/main" id="{A2593DFA-7E27-49FC-85CE-EF3C5B9B1D1E}"/>
                </a:ext>
              </a:extLst>
            </p:cNvPr>
            <p:cNvGrpSpPr/>
            <p:nvPr/>
          </p:nvGrpSpPr>
          <p:grpSpPr>
            <a:xfrm>
              <a:off x="6175375" y="1951037"/>
              <a:ext cx="627062" cy="406400"/>
              <a:chOff x="6175375" y="1951037"/>
              <a:chExt cx="627062" cy="406400"/>
            </a:xfrm>
          </p:grpSpPr>
          <p:sp>
            <p:nvSpPr>
              <p:cNvPr id="232" name="Freeform 203">
                <a:extLst>
                  <a:ext uri="{FF2B5EF4-FFF2-40B4-BE49-F238E27FC236}">
                    <a16:creationId xmlns:a16="http://schemas.microsoft.com/office/drawing/2014/main" id="{3FEEFA3C-20CF-4FA7-AB4B-860E69D76480}"/>
                  </a:ext>
                </a:extLst>
              </p:cNvPr>
              <p:cNvSpPr>
                <a:spLocks/>
              </p:cNvSpPr>
              <p:nvPr/>
            </p:nvSpPr>
            <p:spPr bwMode="auto">
              <a:xfrm>
                <a:off x="6273801" y="2041525"/>
                <a:ext cx="142875" cy="44450"/>
              </a:xfrm>
              <a:custGeom>
                <a:avLst/>
                <a:gdLst>
                  <a:gd name="T0" fmla="*/ 2 w 38"/>
                  <a:gd name="T1" fmla="*/ 12 h 12"/>
                  <a:gd name="T2" fmla="*/ 31 w 38"/>
                  <a:gd name="T3" fmla="*/ 12 h 12"/>
                  <a:gd name="T4" fmla="*/ 38 w 38"/>
                  <a:gd name="T5" fmla="*/ 0 h 12"/>
                  <a:gd name="T6" fmla="*/ 2 w 38"/>
                  <a:gd name="T7" fmla="*/ 0 h 12"/>
                  <a:gd name="T8" fmla="*/ 0 w 38"/>
                  <a:gd name="T9" fmla="*/ 2 h 12"/>
                  <a:gd name="T10" fmla="*/ 0 w 38"/>
                  <a:gd name="T11" fmla="*/ 10 h 12"/>
                  <a:gd name="T12" fmla="*/ 2 w 3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8" h="12">
                    <a:moveTo>
                      <a:pt x="2" y="12"/>
                    </a:moveTo>
                    <a:cubicBezTo>
                      <a:pt x="31" y="12"/>
                      <a:pt x="31" y="12"/>
                      <a:pt x="31" y="12"/>
                    </a:cubicBezTo>
                    <a:cubicBezTo>
                      <a:pt x="32" y="8"/>
                      <a:pt x="35" y="4"/>
                      <a:pt x="38" y="0"/>
                    </a:cubicBezTo>
                    <a:cubicBezTo>
                      <a:pt x="2" y="0"/>
                      <a:pt x="2" y="0"/>
                      <a:pt x="2" y="0"/>
                    </a:cubicBezTo>
                    <a:cubicBezTo>
                      <a:pt x="1" y="0"/>
                      <a:pt x="0" y="1"/>
                      <a:pt x="0" y="2"/>
                    </a:cubicBezTo>
                    <a:cubicBezTo>
                      <a:pt x="0" y="10"/>
                      <a:pt x="0" y="10"/>
                      <a:pt x="0" y="10"/>
                    </a:cubicBezTo>
                    <a:cubicBezTo>
                      <a:pt x="0" y="11"/>
                      <a:pt x="1" y="12"/>
                      <a:pt x="2"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04">
                <a:extLst>
                  <a:ext uri="{FF2B5EF4-FFF2-40B4-BE49-F238E27FC236}">
                    <a16:creationId xmlns:a16="http://schemas.microsoft.com/office/drawing/2014/main" id="{EB54B5DB-3ABC-484E-BFFF-C412C87F580E}"/>
                  </a:ext>
                </a:extLst>
              </p:cNvPr>
              <p:cNvSpPr>
                <a:spLocks/>
              </p:cNvSpPr>
              <p:nvPr/>
            </p:nvSpPr>
            <p:spPr bwMode="auto">
              <a:xfrm>
                <a:off x="6216651" y="2211387"/>
                <a:ext cx="188912" cy="47625"/>
              </a:xfrm>
              <a:custGeom>
                <a:avLst/>
                <a:gdLst>
                  <a:gd name="T0" fmla="*/ 0 w 50"/>
                  <a:gd name="T1" fmla="*/ 3 h 13"/>
                  <a:gd name="T2" fmla="*/ 0 w 50"/>
                  <a:gd name="T3" fmla="*/ 10 h 13"/>
                  <a:gd name="T4" fmla="*/ 2 w 50"/>
                  <a:gd name="T5" fmla="*/ 13 h 13"/>
                  <a:gd name="T6" fmla="*/ 50 w 50"/>
                  <a:gd name="T7" fmla="*/ 13 h 13"/>
                  <a:gd name="T8" fmla="*/ 46 w 50"/>
                  <a:gd name="T9" fmla="*/ 5 h 13"/>
                  <a:gd name="T10" fmla="*/ 45 w 50"/>
                  <a:gd name="T11" fmla="*/ 0 h 13"/>
                  <a:gd name="T12" fmla="*/ 2 w 50"/>
                  <a:gd name="T13" fmla="*/ 0 h 13"/>
                  <a:gd name="T14" fmla="*/ 0 w 50"/>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13">
                    <a:moveTo>
                      <a:pt x="0" y="3"/>
                    </a:moveTo>
                    <a:cubicBezTo>
                      <a:pt x="0" y="10"/>
                      <a:pt x="0" y="10"/>
                      <a:pt x="0" y="10"/>
                    </a:cubicBezTo>
                    <a:cubicBezTo>
                      <a:pt x="0" y="12"/>
                      <a:pt x="1" y="13"/>
                      <a:pt x="2" y="13"/>
                    </a:cubicBezTo>
                    <a:cubicBezTo>
                      <a:pt x="50" y="13"/>
                      <a:pt x="50" y="13"/>
                      <a:pt x="50" y="13"/>
                    </a:cubicBezTo>
                    <a:cubicBezTo>
                      <a:pt x="49" y="10"/>
                      <a:pt x="47" y="8"/>
                      <a:pt x="46" y="5"/>
                    </a:cubicBezTo>
                    <a:cubicBezTo>
                      <a:pt x="46" y="3"/>
                      <a:pt x="45" y="2"/>
                      <a:pt x="45" y="0"/>
                    </a:cubicBezTo>
                    <a:cubicBezTo>
                      <a:pt x="2" y="0"/>
                      <a:pt x="2" y="0"/>
                      <a:pt x="2" y="0"/>
                    </a:cubicBezTo>
                    <a:cubicBezTo>
                      <a:pt x="1" y="0"/>
                      <a:pt x="0" y="1"/>
                      <a:pt x="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06">
                <a:extLst>
                  <a:ext uri="{FF2B5EF4-FFF2-40B4-BE49-F238E27FC236}">
                    <a16:creationId xmlns:a16="http://schemas.microsoft.com/office/drawing/2014/main" id="{A2B7CC12-947C-4D67-8DD2-EC87A14BC29B}"/>
                  </a:ext>
                </a:extLst>
              </p:cNvPr>
              <p:cNvSpPr>
                <a:spLocks/>
              </p:cNvSpPr>
              <p:nvPr/>
            </p:nvSpPr>
            <p:spPr bwMode="auto">
              <a:xfrm>
                <a:off x="6194425" y="2154237"/>
                <a:ext cx="187325" cy="49213"/>
              </a:xfrm>
              <a:custGeom>
                <a:avLst/>
                <a:gdLst>
                  <a:gd name="T0" fmla="*/ 3 w 50"/>
                  <a:gd name="T1" fmla="*/ 13 h 13"/>
                  <a:gd name="T2" fmla="*/ 50 w 50"/>
                  <a:gd name="T3" fmla="*/ 13 h 13"/>
                  <a:gd name="T4" fmla="*/ 49 w 50"/>
                  <a:gd name="T5" fmla="*/ 0 h 13"/>
                  <a:gd name="T6" fmla="*/ 3 w 50"/>
                  <a:gd name="T7" fmla="*/ 0 h 13"/>
                  <a:gd name="T8" fmla="*/ 0 w 50"/>
                  <a:gd name="T9" fmla="*/ 3 h 13"/>
                  <a:gd name="T10" fmla="*/ 0 w 50"/>
                  <a:gd name="T11" fmla="*/ 10 h 13"/>
                  <a:gd name="T12" fmla="*/ 3 w 5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50" h="13">
                    <a:moveTo>
                      <a:pt x="3" y="13"/>
                    </a:moveTo>
                    <a:cubicBezTo>
                      <a:pt x="50" y="13"/>
                      <a:pt x="50" y="13"/>
                      <a:pt x="50" y="13"/>
                    </a:cubicBezTo>
                    <a:cubicBezTo>
                      <a:pt x="49" y="8"/>
                      <a:pt x="49" y="4"/>
                      <a:pt x="49" y="0"/>
                    </a:cubicBezTo>
                    <a:cubicBezTo>
                      <a:pt x="3" y="0"/>
                      <a:pt x="3" y="0"/>
                      <a:pt x="3" y="0"/>
                    </a:cubicBezTo>
                    <a:cubicBezTo>
                      <a:pt x="2" y="0"/>
                      <a:pt x="0" y="1"/>
                      <a:pt x="0" y="3"/>
                    </a:cubicBezTo>
                    <a:cubicBezTo>
                      <a:pt x="0" y="10"/>
                      <a:pt x="0" y="10"/>
                      <a:pt x="0" y="10"/>
                    </a:cubicBezTo>
                    <a:cubicBezTo>
                      <a:pt x="0" y="12"/>
                      <a:pt x="2" y="13"/>
                      <a:pt x="3"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07">
                <a:extLst>
                  <a:ext uri="{FF2B5EF4-FFF2-40B4-BE49-F238E27FC236}">
                    <a16:creationId xmlns:a16="http://schemas.microsoft.com/office/drawing/2014/main" id="{93B308F7-E803-466C-8928-CC3B383F0D50}"/>
                  </a:ext>
                </a:extLst>
              </p:cNvPr>
              <p:cNvSpPr>
                <a:spLocks/>
              </p:cNvSpPr>
              <p:nvPr/>
            </p:nvSpPr>
            <p:spPr bwMode="auto">
              <a:xfrm>
                <a:off x="6175375" y="2266950"/>
                <a:ext cx="274637" cy="49213"/>
              </a:xfrm>
              <a:custGeom>
                <a:avLst/>
                <a:gdLst>
                  <a:gd name="T0" fmla="*/ 63 w 73"/>
                  <a:gd name="T1" fmla="*/ 0 h 13"/>
                  <a:gd name="T2" fmla="*/ 3 w 73"/>
                  <a:gd name="T3" fmla="*/ 0 h 13"/>
                  <a:gd name="T4" fmla="*/ 0 w 73"/>
                  <a:gd name="T5" fmla="*/ 3 h 13"/>
                  <a:gd name="T6" fmla="*/ 0 w 73"/>
                  <a:gd name="T7" fmla="*/ 11 h 13"/>
                  <a:gd name="T8" fmla="*/ 3 w 73"/>
                  <a:gd name="T9" fmla="*/ 13 h 13"/>
                  <a:gd name="T10" fmla="*/ 70 w 73"/>
                  <a:gd name="T11" fmla="*/ 13 h 13"/>
                  <a:gd name="T12" fmla="*/ 71 w 73"/>
                  <a:gd name="T13" fmla="*/ 9 h 13"/>
                  <a:gd name="T14" fmla="*/ 63 w 73"/>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3">
                    <a:moveTo>
                      <a:pt x="63" y="0"/>
                    </a:moveTo>
                    <a:cubicBezTo>
                      <a:pt x="3" y="0"/>
                      <a:pt x="3" y="0"/>
                      <a:pt x="3" y="0"/>
                    </a:cubicBezTo>
                    <a:cubicBezTo>
                      <a:pt x="2" y="0"/>
                      <a:pt x="0" y="2"/>
                      <a:pt x="0" y="3"/>
                    </a:cubicBezTo>
                    <a:cubicBezTo>
                      <a:pt x="0" y="11"/>
                      <a:pt x="0" y="11"/>
                      <a:pt x="0" y="11"/>
                    </a:cubicBezTo>
                    <a:cubicBezTo>
                      <a:pt x="0" y="12"/>
                      <a:pt x="2" y="13"/>
                      <a:pt x="3" y="13"/>
                    </a:cubicBezTo>
                    <a:cubicBezTo>
                      <a:pt x="70" y="13"/>
                      <a:pt x="70" y="13"/>
                      <a:pt x="70" y="13"/>
                    </a:cubicBezTo>
                    <a:cubicBezTo>
                      <a:pt x="72" y="13"/>
                      <a:pt x="73" y="11"/>
                      <a:pt x="71" y="9"/>
                    </a:cubicBezTo>
                    <a:cubicBezTo>
                      <a:pt x="68" y="7"/>
                      <a:pt x="65" y="4"/>
                      <a:pt x="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08">
                <a:extLst>
                  <a:ext uri="{FF2B5EF4-FFF2-40B4-BE49-F238E27FC236}">
                    <a16:creationId xmlns:a16="http://schemas.microsoft.com/office/drawing/2014/main" id="{35B37941-4771-4394-969B-041704E98A56}"/>
                  </a:ext>
                </a:extLst>
              </p:cNvPr>
              <p:cNvSpPr>
                <a:spLocks/>
              </p:cNvSpPr>
              <p:nvPr/>
            </p:nvSpPr>
            <p:spPr bwMode="auto">
              <a:xfrm>
                <a:off x="6235700" y="2098675"/>
                <a:ext cx="150812" cy="47625"/>
              </a:xfrm>
              <a:custGeom>
                <a:avLst/>
                <a:gdLst>
                  <a:gd name="T0" fmla="*/ 2 w 40"/>
                  <a:gd name="T1" fmla="*/ 13 h 13"/>
                  <a:gd name="T2" fmla="*/ 38 w 40"/>
                  <a:gd name="T3" fmla="*/ 13 h 13"/>
                  <a:gd name="T4" fmla="*/ 40 w 40"/>
                  <a:gd name="T5" fmla="*/ 0 h 13"/>
                  <a:gd name="T6" fmla="*/ 2 w 40"/>
                  <a:gd name="T7" fmla="*/ 0 h 13"/>
                  <a:gd name="T8" fmla="*/ 0 w 40"/>
                  <a:gd name="T9" fmla="*/ 2 h 13"/>
                  <a:gd name="T10" fmla="*/ 0 w 40"/>
                  <a:gd name="T11" fmla="*/ 10 h 13"/>
                  <a:gd name="T12" fmla="*/ 2 w 4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0" h="13">
                    <a:moveTo>
                      <a:pt x="2" y="13"/>
                    </a:moveTo>
                    <a:cubicBezTo>
                      <a:pt x="38" y="13"/>
                      <a:pt x="38" y="13"/>
                      <a:pt x="38" y="13"/>
                    </a:cubicBezTo>
                    <a:cubicBezTo>
                      <a:pt x="38" y="8"/>
                      <a:pt x="39" y="4"/>
                      <a:pt x="40" y="0"/>
                    </a:cubicBezTo>
                    <a:cubicBezTo>
                      <a:pt x="2" y="0"/>
                      <a:pt x="2" y="0"/>
                      <a:pt x="2" y="0"/>
                    </a:cubicBezTo>
                    <a:cubicBezTo>
                      <a:pt x="1" y="0"/>
                      <a:pt x="0" y="1"/>
                      <a:pt x="0" y="2"/>
                    </a:cubicBezTo>
                    <a:cubicBezTo>
                      <a:pt x="0" y="10"/>
                      <a:pt x="0" y="10"/>
                      <a:pt x="0" y="10"/>
                    </a:cubicBezTo>
                    <a:cubicBezTo>
                      <a:pt x="0" y="11"/>
                      <a:pt x="1"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09">
                <a:extLst>
                  <a:ext uri="{FF2B5EF4-FFF2-40B4-BE49-F238E27FC236}">
                    <a16:creationId xmlns:a16="http://schemas.microsoft.com/office/drawing/2014/main" id="{961EF52B-AE21-4811-9C24-76E178496700}"/>
                  </a:ext>
                </a:extLst>
              </p:cNvPr>
              <p:cNvSpPr>
                <a:spLocks/>
              </p:cNvSpPr>
              <p:nvPr/>
            </p:nvSpPr>
            <p:spPr bwMode="auto">
              <a:xfrm>
                <a:off x="6370637" y="1951037"/>
                <a:ext cx="431800" cy="406400"/>
              </a:xfrm>
              <a:custGeom>
                <a:avLst/>
                <a:gdLst>
                  <a:gd name="T0" fmla="*/ 16 w 115"/>
                  <a:gd name="T1" fmla="*/ 84 h 108"/>
                  <a:gd name="T2" fmla="*/ 28 w 115"/>
                  <a:gd name="T3" fmla="*/ 16 h 108"/>
                  <a:gd name="T4" fmla="*/ 99 w 115"/>
                  <a:gd name="T5" fmla="*/ 26 h 108"/>
                  <a:gd name="T6" fmla="*/ 86 w 115"/>
                  <a:gd name="T7" fmla="*/ 92 h 108"/>
                  <a:gd name="T8" fmla="*/ 16 w 115"/>
                  <a:gd name="T9" fmla="*/ 84 h 108"/>
                </a:gdLst>
                <a:ahLst/>
                <a:cxnLst>
                  <a:cxn ang="0">
                    <a:pos x="T0" y="T1"/>
                  </a:cxn>
                  <a:cxn ang="0">
                    <a:pos x="T2" y="T3"/>
                  </a:cxn>
                  <a:cxn ang="0">
                    <a:pos x="T4" y="T5"/>
                  </a:cxn>
                  <a:cxn ang="0">
                    <a:pos x="T6" y="T7"/>
                  </a:cxn>
                  <a:cxn ang="0">
                    <a:pos x="T8" y="T9"/>
                  </a:cxn>
                </a:cxnLst>
                <a:rect l="0" t="0" r="r" b="b"/>
                <a:pathLst>
                  <a:path w="115" h="108">
                    <a:moveTo>
                      <a:pt x="16" y="84"/>
                    </a:moveTo>
                    <a:cubicBezTo>
                      <a:pt x="0" y="62"/>
                      <a:pt x="5" y="32"/>
                      <a:pt x="28" y="16"/>
                    </a:cubicBezTo>
                    <a:cubicBezTo>
                      <a:pt x="50" y="0"/>
                      <a:pt x="82" y="4"/>
                      <a:pt x="99" y="26"/>
                    </a:cubicBezTo>
                    <a:cubicBezTo>
                      <a:pt x="115" y="47"/>
                      <a:pt x="109" y="75"/>
                      <a:pt x="86" y="92"/>
                    </a:cubicBezTo>
                    <a:cubicBezTo>
                      <a:pt x="63" y="108"/>
                      <a:pt x="33" y="106"/>
                      <a:pt x="16" y="84"/>
                    </a:cubicBezTo>
                    <a:close/>
                  </a:path>
                </a:pathLst>
              </a:custGeom>
              <a:solidFill>
                <a:srgbClr val="860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10">
                <a:extLst>
                  <a:ext uri="{FF2B5EF4-FFF2-40B4-BE49-F238E27FC236}">
                    <a16:creationId xmlns:a16="http://schemas.microsoft.com/office/drawing/2014/main" id="{6539EB0B-2D15-435D-8358-3A4D3F84CEC0}"/>
                  </a:ext>
                </a:extLst>
              </p:cNvPr>
              <p:cNvSpPr>
                <a:spLocks/>
              </p:cNvSpPr>
              <p:nvPr/>
            </p:nvSpPr>
            <p:spPr bwMode="auto">
              <a:xfrm>
                <a:off x="6446837" y="2022475"/>
                <a:ext cx="280987" cy="263525"/>
              </a:xfrm>
              <a:custGeom>
                <a:avLst/>
                <a:gdLst>
                  <a:gd name="T0" fmla="*/ 11 w 75"/>
                  <a:gd name="T1" fmla="*/ 54 h 70"/>
                  <a:gd name="T2" fmla="*/ 18 w 75"/>
                  <a:gd name="T3" fmla="*/ 10 h 70"/>
                  <a:gd name="T4" fmla="*/ 64 w 75"/>
                  <a:gd name="T5" fmla="*/ 17 h 70"/>
                  <a:gd name="T6" fmla="*/ 56 w 75"/>
                  <a:gd name="T7" fmla="*/ 59 h 70"/>
                  <a:gd name="T8" fmla="*/ 11 w 75"/>
                  <a:gd name="T9" fmla="*/ 54 h 70"/>
                </a:gdLst>
                <a:ahLst/>
                <a:cxnLst>
                  <a:cxn ang="0">
                    <a:pos x="T0" y="T1"/>
                  </a:cxn>
                  <a:cxn ang="0">
                    <a:pos x="T2" y="T3"/>
                  </a:cxn>
                  <a:cxn ang="0">
                    <a:pos x="T4" y="T5"/>
                  </a:cxn>
                  <a:cxn ang="0">
                    <a:pos x="T6" y="T7"/>
                  </a:cxn>
                  <a:cxn ang="0">
                    <a:pos x="T8" y="T9"/>
                  </a:cxn>
                </a:cxnLst>
                <a:rect l="0" t="0" r="r" b="b"/>
                <a:pathLst>
                  <a:path w="75" h="70">
                    <a:moveTo>
                      <a:pt x="11" y="54"/>
                    </a:moveTo>
                    <a:cubicBezTo>
                      <a:pt x="0" y="40"/>
                      <a:pt x="3" y="21"/>
                      <a:pt x="18" y="10"/>
                    </a:cubicBezTo>
                    <a:cubicBezTo>
                      <a:pt x="33" y="0"/>
                      <a:pt x="53" y="3"/>
                      <a:pt x="64" y="17"/>
                    </a:cubicBezTo>
                    <a:cubicBezTo>
                      <a:pt x="75" y="31"/>
                      <a:pt x="70" y="49"/>
                      <a:pt x="56" y="59"/>
                    </a:cubicBezTo>
                    <a:cubicBezTo>
                      <a:pt x="41" y="70"/>
                      <a:pt x="22" y="68"/>
                      <a:pt x="11"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11">
                <a:extLst>
                  <a:ext uri="{FF2B5EF4-FFF2-40B4-BE49-F238E27FC236}">
                    <a16:creationId xmlns:a16="http://schemas.microsoft.com/office/drawing/2014/main" id="{0C5ABF2E-03B6-4848-8980-64CEDD9D18DF}"/>
                  </a:ext>
                </a:extLst>
              </p:cNvPr>
              <p:cNvSpPr>
                <a:spLocks/>
              </p:cNvSpPr>
              <p:nvPr/>
            </p:nvSpPr>
            <p:spPr bwMode="auto">
              <a:xfrm>
                <a:off x="6543675" y="2085975"/>
                <a:ext cx="79375" cy="142875"/>
              </a:xfrm>
              <a:custGeom>
                <a:avLst/>
                <a:gdLst>
                  <a:gd name="T0" fmla="*/ 8 w 21"/>
                  <a:gd name="T1" fmla="*/ 33 h 38"/>
                  <a:gd name="T2" fmla="*/ 3 w 21"/>
                  <a:gd name="T3" fmla="*/ 32 h 38"/>
                  <a:gd name="T4" fmla="*/ 0 w 21"/>
                  <a:gd name="T5" fmla="*/ 31 h 38"/>
                  <a:gd name="T6" fmla="*/ 2 w 21"/>
                  <a:gd name="T7" fmla="*/ 26 h 38"/>
                  <a:gd name="T8" fmla="*/ 6 w 21"/>
                  <a:gd name="T9" fmla="*/ 27 h 38"/>
                  <a:gd name="T10" fmla="*/ 10 w 21"/>
                  <a:gd name="T11" fmla="*/ 28 h 38"/>
                  <a:gd name="T12" fmla="*/ 14 w 21"/>
                  <a:gd name="T13" fmla="*/ 27 h 38"/>
                  <a:gd name="T14" fmla="*/ 15 w 21"/>
                  <a:gd name="T15" fmla="*/ 25 h 38"/>
                  <a:gd name="T16" fmla="*/ 14 w 21"/>
                  <a:gd name="T17" fmla="*/ 24 h 38"/>
                  <a:gd name="T18" fmla="*/ 13 w 21"/>
                  <a:gd name="T19" fmla="*/ 23 h 38"/>
                  <a:gd name="T20" fmla="*/ 11 w 21"/>
                  <a:gd name="T21" fmla="*/ 22 h 38"/>
                  <a:gd name="T22" fmla="*/ 9 w 21"/>
                  <a:gd name="T23" fmla="*/ 21 h 38"/>
                  <a:gd name="T24" fmla="*/ 6 w 21"/>
                  <a:gd name="T25" fmla="*/ 19 h 38"/>
                  <a:gd name="T26" fmla="*/ 4 w 21"/>
                  <a:gd name="T27" fmla="*/ 18 h 38"/>
                  <a:gd name="T28" fmla="*/ 2 w 21"/>
                  <a:gd name="T29" fmla="*/ 16 h 38"/>
                  <a:gd name="T30" fmla="*/ 1 w 21"/>
                  <a:gd name="T31" fmla="*/ 13 h 38"/>
                  <a:gd name="T32" fmla="*/ 2 w 21"/>
                  <a:gd name="T33" fmla="*/ 10 h 38"/>
                  <a:gd name="T34" fmla="*/ 3 w 21"/>
                  <a:gd name="T35" fmla="*/ 7 h 38"/>
                  <a:gd name="T36" fmla="*/ 5 w 21"/>
                  <a:gd name="T37" fmla="*/ 6 h 38"/>
                  <a:gd name="T38" fmla="*/ 8 w 21"/>
                  <a:gd name="T39" fmla="*/ 5 h 38"/>
                  <a:gd name="T40" fmla="*/ 8 w 21"/>
                  <a:gd name="T41" fmla="*/ 0 h 38"/>
                  <a:gd name="T42" fmla="*/ 14 w 21"/>
                  <a:gd name="T43" fmla="*/ 0 h 38"/>
                  <a:gd name="T44" fmla="*/ 14 w 21"/>
                  <a:gd name="T45" fmla="*/ 4 h 38"/>
                  <a:gd name="T46" fmla="*/ 18 w 21"/>
                  <a:gd name="T47" fmla="*/ 5 h 38"/>
                  <a:gd name="T48" fmla="*/ 20 w 21"/>
                  <a:gd name="T49" fmla="*/ 6 h 38"/>
                  <a:gd name="T50" fmla="*/ 19 w 21"/>
                  <a:gd name="T51" fmla="*/ 11 h 38"/>
                  <a:gd name="T52" fmla="*/ 16 w 21"/>
                  <a:gd name="T53" fmla="*/ 10 h 38"/>
                  <a:gd name="T54" fmla="*/ 12 w 21"/>
                  <a:gd name="T55" fmla="*/ 10 h 38"/>
                  <a:gd name="T56" fmla="*/ 9 w 21"/>
                  <a:gd name="T57" fmla="*/ 10 h 38"/>
                  <a:gd name="T58" fmla="*/ 8 w 21"/>
                  <a:gd name="T59" fmla="*/ 12 h 38"/>
                  <a:gd name="T60" fmla="*/ 8 w 21"/>
                  <a:gd name="T61" fmla="*/ 13 h 38"/>
                  <a:gd name="T62" fmla="*/ 9 w 21"/>
                  <a:gd name="T63" fmla="*/ 14 h 38"/>
                  <a:gd name="T64" fmla="*/ 10 w 21"/>
                  <a:gd name="T65" fmla="*/ 15 h 38"/>
                  <a:gd name="T66" fmla="*/ 12 w 21"/>
                  <a:gd name="T67" fmla="*/ 16 h 38"/>
                  <a:gd name="T68" fmla="*/ 16 w 21"/>
                  <a:gd name="T69" fmla="*/ 17 h 38"/>
                  <a:gd name="T70" fmla="*/ 19 w 21"/>
                  <a:gd name="T71" fmla="*/ 19 h 38"/>
                  <a:gd name="T72" fmla="*/ 21 w 21"/>
                  <a:gd name="T73" fmla="*/ 22 h 38"/>
                  <a:gd name="T74" fmla="*/ 21 w 21"/>
                  <a:gd name="T75" fmla="*/ 25 h 38"/>
                  <a:gd name="T76" fmla="*/ 21 w 21"/>
                  <a:gd name="T77" fmla="*/ 27 h 38"/>
                  <a:gd name="T78" fmla="*/ 20 w 21"/>
                  <a:gd name="T79" fmla="*/ 30 h 38"/>
                  <a:gd name="T80" fmla="*/ 17 w 21"/>
                  <a:gd name="T81" fmla="*/ 32 h 38"/>
                  <a:gd name="T82" fmla="*/ 14 w 21"/>
                  <a:gd name="T83" fmla="*/ 33 h 38"/>
                  <a:gd name="T84" fmla="*/ 14 w 21"/>
                  <a:gd name="T85" fmla="*/ 38 h 38"/>
                  <a:gd name="T86" fmla="*/ 8 w 21"/>
                  <a:gd name="T87" fmla="*/ 38 h 38"/>
                  <a:gd name="T88" fmla="*/ 8 w 21"/>
                  <a:gd name="T89"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 h="38">
                    <a:moveTo>
                      <a:pt x="8" y="33"/>
                    </a:moveTo>
                    <a:cubicBezTo>
                      <a:pt x="6" y="33"/>
                      <a:pt x="5" y="32"/>
                      <a:pt x="3" y="32"/>
                    </a:cubicBezTo>
                    <a:cubicBezTo>
                      <a:pt x="2" y="31"/>
                      <a:pt x="1" y="31"/>
                      <a:pt x="0" y="31"/>
                    </a:cubicBezTo>
                    <a:cubicBezTo>
                      <a:pt x="2" y="26"/>
                      <a:pt x="2" y="26"/>
                      <a:pt x="2" y="26"/>
                    </a:cubicBezTo>
                    <a:cubicBezTo>
                      <a:pt x="3" y="26"/>
                      <a:pt x="4" y="27"/>
                      <a:pt x="6" y="27"/>
                    </a:cubicBezTo>
                    <a:cubicBezTo>
                      <a:pt x="7" y="27"/>
                      <a:pt x="9" y="28"/>
                      <a:pt x="10" y="28"/>
                    </a:cubicBezTo>
                    <a:cubicBezTo>
                      <a:pt x="12" y="28"/>
                      <a:pt x="13" y="27"/>
                      <a:pt x="14" y="27"/>
                    </a:cubicBezTo>
                    <a:cubicBezTo>
                      <a:pt x="14" y="27"/>
                      <a:pt x="15" y="26"/>
                      <a:pt x="15" y="25"/>
                    </a:cubicBezTo>
                    <a:cubicBezTo>
                      <a:pt x="15" y="24"/>
                      <a:pt x="15" y="24"/>
                      <a:pt x="14" y="24"/>
                    </a:cubicBezTo>
                    <a:cubicBezTo>
                      <a:pt x="14" y="23"/>
                      <a:pt x="14" y="23"/>
                      <a:pt x="13" y="23"/>
                    </a:cubicBezTo>
                    <a:cubicBezTo>
                      <a:pt x="13" y="22"/>
                      <a:pt x="12" y="22"/>
                      <a:pt x="11" y="22"/>
                    </a:cubicBezTo>
                    <a:cubicBezTo>
                      <a:pt x="11" y="21"/>
                      <a:pt x="10" y="21"/>
                      <a:pt x="9" y="21"/>
                    </a:cubicBezTo>
                    <a:cubicBezTo>
                      <a:pt x="8" y="20"/>
                      <a:pt x="7" y="20"/>
                      <a:pt x="6" y="19"/>
                    </a:cubicBezTo>
                    <a:cubicBezTo>
                      <a:pt x="5" y="19"/>
                      <a:pt x="4" y="19"/>
                      <a:pt x="4" y="18"/>
                    </a:cubicBezTo>
                    <a:cubicBezTo>
                      <a:pt x="3" y="17"/>
                      <a:pt x="2" y="17"/>
                      <a:pt x="2" y="16"/>
                    </a:cubicBezTo>
                    <a:cubicBezTo>
                      <a:pt x="1" y="15"/>
                      <a:pt x="1" y="14"/>
                      <a:pt x="1" y="13"/>
                    </a:cubicBezTo>
                    <a:cubicBezTo>
                      <a:pt x="1" y="12"/>
                      <a:pt x="1" y="11"/>
                      <a:pt x="2" y="10"/>
                    </a:cubicBezTo>
                    <a:cubicBezTo>
                      <a:pt x="2" y="9"/>
                      <a:pt x="2" y="8"/>
                      <a:pt x="3" y="7"/>
                    </a:cubicBezTo>
                    <a:cubicBezTo>
                      <a:pt x="3" y="7"/>
                      <a:pt x="4" y="6"/>
                      <a:pt x="5" y="6"/>
                    </a:cubicBezTo>
                    <a:cubicBezTo>
                      <a:pt x="6" y="5"/>
                      <a:pt x="7" y="5"/>
                      <a:pt x="8" y="5"/>
                    </a:cubicBezTo>
                    <a:cubicBezTo>
                      <a:pt x="8" y="0"/>
                      <a:pt x="8" y="0"/>
                      <a:pt x="8" y="0"/>
                    </a:cubicBezTo>
                    <a:cubicBezTo>
                      <a:pt x="14" y="0"/>
                      <a:pt x="14" y="0"/>
                      <a:pt x="14" y="0"/>
                    </a:cubicBezTo>
                    <a:cubicBezTo>
                      <a:pt x="14" y="4"/>
                      <a:pt x="14" y="4"/>
                      <a:pt x="14" y="4"/>
                    </a:cubicBezTo>
                    <a:cubicBezTo>
                      <a:pt x="15" y="5"/>
                      <a:pt x="17" y="5"/>
                      <a:pt x="18" y="5"/>
                    </a:cubicBezTo>
                    <a:cubicBezTo>
                      <a:pt x="19" y="5"/>
                      <a:pt x="20" y="6"/>
                      <a:pt x="20" y="6"/>
                    </a:cubicBezTo>
                    <a:cubicBezTo>
                      <a:pt x="19" y="11"/>
                      <a:pt x="19" y="11"/>
                      <a:pt x="19" y="11"/>
                    </a:cubicBezTo>
                    <a:cubicBezTo>
                      <a:pt x="18" y="11"/>
                      <a:pt x="17" y="10"/>
                      <a:pt x="16" y="10"/>
                    </a:cubicBezTo>
                    <a:cubicBezTo>
                      <a:pt x="14" y="10"/>
                      <a:pt x="13" y="10"/>
                      <a:pt x="12" y="10"/>
                    </a:cubicBezTo>
                    <a:cubicBezTo>
                      <a:pt x="10" y="10"/>
                      <a:pt x="9" y="10"/>
                      <a:pt x="9" y="10"/>
                    </a:cubicBezTo>
                    <a:cubicBezTo>
                      <a:pt x="8" y="11"/>
                      <a:pt x="8" y="11"/>
                      <a:pt x="8" y="12"/>
                    </a:cubicBezTo>
                    <a:cubicBezTo>
                      <a:pt x="8" y="13"/>
                      <a:pt x="8" y="13"/>
                      <a:pt x="8" y="13"/>
                    </a:cubicBezTo>
                    <a:cubicBezTo>
                      <a:pt x="8" y="14"/>
                      <a:pt x="8" y="14"/>
                      <a:pt x="9" y="14"/>
                    </a:cubicBezTo>
                    <a:cubicBezTo>
                      <a:pt x="9" y="14"/>
                      <a:pt x="10" y="15"/>
                      <a:pt x="10" y="15"/>
                    </a:cubicBezTo>
                    <a:cubicBezTo>
                      <a:pt x="11" y="15"/>
                      <a:pt x="12" y="15"/>
                      <a:pt x="12" y="16"/>
                    </a:cubicBezTo>
                    <a:cubicBezTo>
                      <a:pt x="14" y="16"/>
                      <a:pt x="15" y="17"/>
                      <a:pt x="16" y="17"/>
                    </a:cubicBezTo>
                    <a:cubicBezTo>
                      <a:pt x="17" y="18"/>
                      <a:pt x="18" y="18"/>
                      <a:pt x="19" y="19"/>
                    </a:cubicBezTo>
                    <a:cubicBezTo>
                      <a:pt x="20" y="20"/>
                      <a:pt x="20" y="21"/>
                      <a:pt x="21" y="22"/>
                    </a:cubicBezTo>
                    <a:cubicBezTo>
                      <a:pt x="21" y="22"/>
                      <a:pt x="21" y="24"/>
                      <a:pt x="21" y="25"/>
                    </a:cubicBezTo>
                    <a:cubicBezTo>
                      <a:pt x="21" y="26"/>
                      <a:pt x="21" y="27"/>
                      <a:pt x="21" y="27"/>
                    </a:cubicBezTo>
                    <a:cubicBezTo>
                      <a:pt x="21" y="28"/>
                      <a:pt x="20" y="29"/>
                      <a:pt x="20" y="30"/>
                    </a:cubicBezTo>
                    <a:cubicBezTo>
                      <a:pt x="19" y="30"/>
                      <a:pt x="18" y="31"/>
                      <a:pt x="17" y="32"/>
                    </a:cubicBezTo>
                    <a:cubicBezTo>
                      <a:pt x="16" y="32"/>
                      <a:pt x="15" y="32"/>
                      <a:pt x="14" y="33"/>
                    </a:cubicBezTo>
                    <a:cubicBezTo>
                      <a:pt x="14" y="38"/>
                      <a:pt x="14" y="38"/>
                      <a:pt x="14" y="38"/>
                    </a:cubicBezTo>
                    <a:cubicBezTo>
                      <a:pt x="8" y="38"/>
                      <a:pt x="8" y="38"/>
                      <a:pt x="8" y="38"/>
                    </a:cubicBezTo>
                    <a:lnTo>
                      <a:pt x="8" y="33"/>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41" name="Rectangle 240">
            <a:extLst>
              <a:ext uri="{FF2B5EF4-FFF2-40B4-BE49-F238E27FC236}">
                <a16:creationId xmlns:a16="http://schemas.microsoft.com/office/drawing/2014/main" id="{01BBF35A-4730-4046-986C-11DCF40CA7B0}"/>
              </a:ext>
            </a:extLst>
          </p:cNvPr>
          <p:cNvSpPr/>
          <p:nvPr>
            <p:custDataLst>
              <p:tags r:id="rId8"/>
            </p:custDataLst>
          </p:nvPr>
        </p:nvSpPr>
        <p:spPr>
          <a:xfrm>
            <a:off x="249316" y="1867395"/>
            <a:ext cx="1966642" cy="738664"/>
          </a:xfrm>
          <a:prstGeom prst="rect">
            <a:avLst/>
          </a:prstGeom>
        </p:spPr>
        <p:txBody>
          <a:bodyPr wrap="square" lIns="91440" tIns="45720" rIns="91440" bIns="45720" anchor="t">
            <a:spAutoFit/>
          </a:bodyPr>
          <a:lstStyle/>
          <a:p>
            <a:pPr algn="ctr"/>
            <a:r>
              <a:rPr lang="fr-FR" sz="1200" b="1" dirty="0">
                <a:solidFill>
                  <a:schemeClr val="accent3"/>
                </a:solidFill>
                <a:latin typeface="Ubuntu"/>
              </a:rPr>
              <a:t>Carte Titre Restaurant</a:t>
            </a:r>
          </a:p>
          <a:p>
            <a:pPr algn="ctr"/>
            <a:r>
              <a:rPr lang="fr-FR" sz="1000" dirty="0">
                <a:solidFill>
                  <a:schemeClr val="accent3"/>
                </a:solidFill>
                <a:latin typeface="Ubuntu"/>
                <a:ea typeface="Verdana"/>
                <a:cs typeface="Verdana"/>
              </a:rPr>
              <a:t>Valeur unitaire de 8,80€ pris en charge à hauteur de 60% par Sogeti</a:t>
            </a:r>
          </a:p>
        </p:txBody>
      </p:sp>
      <p:sp>
        <p:nvSpPr>
          <p:cNvPr id="243" name="Rectangle 242">
            <a:extLst>
              <a:ext uri="{FF2B5EF4-FFF2-40B4-BE49-F238E27FC236}">
                <a16:creationId xmlns:a16="http://schemas.microsoft.com/office/drawing/2014/main" id="{FC6DFDEB-F935-4545-A4CF-781E1CC5C312}"/>
              </a:ext>
            </a:extLst>
          </p:cNvPr>
          <p:cNvSpPr/>
          <p:nvPr>
            <p:custDataLst>
              <p:tags r:id="rId9"/>
            </p:custDataLst>
          </p:nvPr>
        </p:nvSpPr>
        <p:spPr>
          <a:xfrm>
            <a:off x="2516237" y="1854695"/>
            <a:ext cx="2446124" cy="1308050"/>
          </a:xfrm>
          <a:prstGeom prst="rect">
            <a:avLst/>
          </a:prstGeom>
        </p:spPr>
        <p:txBody>
          <a:bodyPr wrap="square" lIns="91440" tIns="45720" rIns="91440" bIns="45720" anchor="t">
            <a:spAutoFit/>
          </a:bodyPr>
          <a:lstStyle/>
          <a:p>
            <a:pPr algn="ctr"/>
            <a:r>
              <a:rPr lang="fr-FR" sz="1200" b="1" dirty="0">
                <a:solidFill>
                  <a:schemeClr val="accent3"/>
                </a:solidFill>
                <a:latin typeface="Ubuntu"/>
              </a:rPr>
              <a:t>34 jours </a:t>
            </a:r>
          </a:p>
          <a:p>
            <a:pPr algn="ctr"/>
            <a:r>
              <a:rPr lang="fr-FR" sz="1200" b="1" dirty="0">
                <a:solidFill>
                  <a:schemeClr val="accent3"/>
                </a:solidFill>
                <a:latin typeface="Ubuntu"/>
              </a:rPr>
              <a:t>de congés minimum</a:t>
            </a:r>
            <a:endParaRPr lang="fr-FR" sz="1200" dirty="0">
              <a:solidFill>
                <a:schemeClr val="accent3"/>
              </a:solidFill>
              <a:ea typeface="+mn-lt"/>
              <a:cs typeface="+mn-lt"/>
            </a:endParaRPr>
          </a:p>
          <a:p>
            <a:pPr algn="ctr"/>
            <a:r>
              <a:rPr lang="fr-FR" sz="1000" dirty="0">
                <a:solidFill>
                  <a:schemeClr val="accent3"/>
                </a:solidFill>
                <a:latin typeface="Ubuntu" panose="020B0504030602030204" pitchFamily="34" charset="0"/>
              </a:rPr>
              <a:t>Congés payés : 25 jours</a:t>
            </a:r>
          </a:p>
          <a:p>
            <a:pPr algn="ctr"/>
            <a:r>
              <a:rPr lang="fr-FR" sz="1000" dirty="0">
                <a:solidFill>
                  <a:schemeClr val="accent3"/>
                </a:solidFill>
                <a:latin typeface="Ubuntu" panose="020B0504030602030204" pitchFamily="34" charset="0"/>
              </a:rPr>
              <a:t>4 RTT salarié + 4 RTT employeur</a:t>
            </a:r>
          </a:p>
          <a:p>
            <a:pPr algn="ctr">
              <a:spcAft>
                <a:spcPts val="600"/>
              </a:spcAft>
            </a:pPr>
            <a:r>
              <a:rPr lang="fr-FR" sz="1000" dirty="0">
                <a:solidFill>
                  <a:schemeClr val="accent3"/>
                </a:solidFill>
                <a:latin typeface="Ubuntu" panose="020B0504030602030204" pitchFamily="34" charset="0"/>
              </a:rPr>
              <a:t>+ 1 RTT lundi de pentecôte</a:t>
            </a:r>
          </a:p>
          <a:p>
            <a:pPr algn="ctr">
              <a:spcAft>
                <a:spcPts val="600"/>
              </a:spcAft>
            </a:pPr>
            <a:r>
              <a:rPr lang="fr-FR" sz="1000" dirty="0">
                <a:solidFill>
                  <a:schemeClr val="accent3"/>
                </a:solidFill>
                <a:latin typeface="Ubuntu"/>
              </a:rPr>
              <a:t>Et jusqu’à 8 jours de congés d’ancienneté </a:t>
            </a:r>
            <a:endParaRPr lang="fr-FR" sz="1000" dirty="0">
              <a:solidFill>
                <a:schemeClr val="accent3"/>
              </a:solidFill>
              <a:latin typeface="Verdana" panose="020B0604030504040204" pitchFamily="34" charset="0"/>
              <a:ea typeface="Verdana" panose="020B0604030504040204" pitchFamily="34" charset="0"/>
              <a:cs typeface="Verdana"/>
            </a:endParaRPr>
          </a:p>
        </p:txBody>
      </p:sp>
      <p:sp>
        <p:nvSpPr>
          <p:cNvPr id="244" name="Rectangle 243">
            <a:extLst>
              <a:ext uri="{FF2B5EF4-FFF2-40B4-BE49-F238E27FC236}">
                <a16:creationId xmlns:a16="http://schemas.microsoft.com/office/drawing/2014/main" id="{50921DC6-4502-4441-9656-DF3108166280}"/>
              </a:ext>
            </a:extLst>
          </p:cNvPr>
          <p:cNvSpPr/>
          <p:nvPr>
            <p:custDataLst>
              <p:tags r:id="rId10"/>
            </p:custDataLst>
          </p:nvPr>
        </p:nvSpPr>
        <p:spPr>
          <a:xfrm>
            <a:off x="8515030" y="1930933"/>
            <a:ext cx="1966642" cy="584775"/>
          </a:xfrm>
          <a:prstGeom prst="rect">
            <a:avLst/>
          </a:prstGeom>
        </p:spPr>
        <p:txBody>
          <a:bodyPr wrap="square" lIns="91440" tIns="45720" rIns="91440" bIns="45720" anchor="t">
            <a:spAutoFit/>
          </a:bodyPr>
          <a:lstStyle/>
          <a:p>
            <a:pPr algn="ctr"/>
            <a:r>
              <a:rPr lang="fr-FR" sz="1200" b="1" dirty="0">
                <a:solidFill>
                  <a:schemeClr val="accent3"/>
                </a:solidFill>
                <a:latin typeface="Ubuntu"/>
              </a:rPr>
              <a:t>Mutuelle</a:t>
            </a:r>
            <a:r>
              <a:rPr lang="fr-FR" sz="1200" dirty="0">
                <a:solidFill>
                  <a:schemeClr val="accent3"/>
                </a:solidFill>
                <a:latin typeface="Ubuntu"/>
              </a:rPr>
              <a:t> </a:t>
            </a:r>
            <a:r>
              <a:rPr lang="fr-FR" sz="1000" dirty="0">
                <a:solidFill>
                  <a:schemeClr val="accent3"/>
                </a:solidFill>
                <a:latin typeface="Ubuntu"/>
                <a:ea typeface="Verdana"/>
              </a:rPr>
              <a:t>prise en charge par l’entreprise à  hauteur de</a:t>
            </a:r>
            <a:endParaRPr lang="fr-FR" sz="1000" dirty="0">
              <a:solidFill>
                <a:schemeClr val="accent3"/>
              </a:solidFill>
              <a:latin typeface="Ubuntu"/>
              <a:ea typeface="Verdana" panose="020B0604030504040204" pitchFamily="34" charset="0"/>
            </a:endParaRPr>
          </a:p>
          <a:p>
            <a:pPr algn="ctr"/>
            <a:r>
              <a:rPr lang="fr-FR" sz="1000" dirty="0">
                <a:solidFill>
                  <a:schemeClr val="accent3"/>
                </a:solidFill>
                <a:latin typeface="Ubuntu"/>
                <a:ea typeface="Verdana"/>
                <a:cs typeface="Verdana"/>
              </a:rPr>
              <a:t>75 et 85% de la cotisation</a:t>
            </a:r>
            <a:endParaRPr lang="fr-FR" sz="1200" dirty="0">
              <a:solidFill>
                <a:schemeClr val="accent3"/>
              </a:solidFill>
              <a:latin typeface="Ubuntu"/>
              <a:ea typeface="Verdana"/>
              <a:cs typeface="Verdana"/>
            </a:endParaRPr>
          </a:p>
        </p:txBody>
      </p:sp>
      <p:sp>
        <p:nvSpPr>
          <p:cNvPr id="245" name="Rectangle 244">
            <a:extLst>
              <a:ext uri="{FF2B5EF4-FFF2-40B4-BE49-F238E27FC236}">
                <a16:creationId xmlns:a16="http://schemas.microsoft.com/office/drawing/2014/main" id="{DDC95C68-AA34-45DE-A8EA-49573D0AD27E}"/>
              </a:ext>
            </a:extLst>
          </p:cNvPr>
          <p:cNvSpPr/>
          <p:nvPr>
            <p:custDataLst>
              <p:tags r:id="rId11"/>
            </p:custDataLst>
          </p:nvPr>
        </p:nvSpPr>
        <p:spPr>
          <a:xfrm>
            <a:off x="10501228" y="1952088"/>
            <a:ext cx="1966642" cy="276999"/>
          </a:xfrm>
          <a:prstGeom prst="rect">
            <a:avLst/>
          </a:prstGeom>
        </p:spPr>
        <p:txBody>
          <a:bodyPr wrap="square">
            <a:spAutoFit/>
          </a:bodyPr>
          <a:lstStyle/>
          <a:p>
            <a:pPr algn="ctr"/>
            <a:r>
              <a:rPr lang="fr-FR" sz="1200" b="1">
                <a:solidFill>
                  <a:schemeClr val="accent3"/>
                </a:solidFill>
                <a:latin typeface="Ubuntu" panose="020B0504030602030204" pitchFamily="34" charset="0"/>
              </a:rPr>
              <a:t>Prévoyance</a:t>
            </a:r>
            <a:r>
              <a:rPr lang="fr-FR" sz="1200">
                <a:solidFill>
                  <a:schemeClr val="accent3"/>
                </a:solidFill>
                <a:latin typeface="Ubuntu" panose="020B0504030602030204" pitchFamily="34" charset="0"/>
              </a:rPr>
              <a:t> Axa</a:t>
            </a:r>
          </a:p>
        </p:txBody>
      </p:sp>
      <p:sp>
        <p:nvSpPr>
          <p:cNvPr id="246" name="Rectangle 245">
            <a:extLst>
              <a:ext uri="{FF2B5EF4-FFF2-40B4-BE49-F238E27FC236}">
                <a16:creationId xmlns:a16="http://schemas.microsoft.com/office/drawing/2014/main" id="{0F9D78D0-CC1B-433D-92C1-F30B31EC1FDF}"/>
              </a:ext>
            </a:extLst>
          </p:cNvPr>
          <p:cNvSpPr/>
          <p:nvPr>
            <p:custDataLst>
              <p:tags r:id="rId12"/>
            </p:custDataLst>
          </p:nvPr>
        </p:nvSpPr>
        <p:spPr>
          <a:xfrm>
            <a:off x="8508430" y="5364178"/>
            <a:ext cx="1998121" cy="584775"/>
          </a:xfrm>
          <a:prstGeom prst="rect">
            <a:avLst/>
          </a:prstGeom>
        </p:spPr>
        <p:txBody>
          <a:bodyPr wrap="square" lIns="91440" tIns="45720" rIns="91440" bIns="45720" anchor="t">
            <a:spAutoFit/>
          </a:bodyPr>
          <a:lstStyle/>
          <a:p>
            <a:pPr algn="ctr"/>
            <a:r>
              <a:rPr lang="fr-FR" sz="1200" b="1" dirty="0">
                <a:solidFill>
                  <a:schemeClr val="bg1"/>
                </a:solidFill>
                <a:latin typeface="Ubuntu"/>
              </a:rPr>
              <a:t>Abonnement transports </a:t>
            </a:r>
            <a:r>
              <a:rPr lang="fr-FR" sz="1000" dirty="0">
                <a:solidFill>
                  <a:schemeClr val="bg1"/>
                </a:solidFill>
                <a:latin typeface="Ubuntu"/>
                <a:ea typeface="Verdana"/>
              </a:rPr>
              <a:t>en commun remboursé à hauteur de 50% </a:t>
            </a:r>
            <a:endParaRPr lang="fr-FR" sz="1200" dirty="0">
              <a:solidFill>
                <a:schemeClr val="bg1"/>
              </a:solidFill>
              <a:latin typeface="Ubuntu"/>
              <a:ea typeface="Verdana"/>
            </a:endParaRPr>
          </a:p>
        </p:txBody>
      </p:sp>
      <p:sp>
        <p:nvSpPr>
          <p:cNvPr id="262" name="Rectangle 261">
            <a:extLst>
              <a:ext uri="{FF2B5EF4-FFF2-40B4-BE49-F238E27FC236}">
                <a16:creationId xmlns:a16="http://schemas.microsoft.com/office/drawing/2014/main" id="{888CD2B6-388C-4DE5-9C9A-6AC7422D0845}"/>
              </a:ext>
            </a:extLst>
          </p:cNvPr>
          <p:cNvSpPr/>
          <p:nvPr>
            <p:custDataLst>
              <p:tags r:id="rId13"/>
            </p:custDataLst>
          </p:nvPr>
        </p:nvSpPr>
        <p:spPr>
          <a:xfrm>
            <a:off x="776681" y="3853250"/>
            <a:ext cx="2306273" cy="584775"/>
          </a:xfrm>
          <a:prstGeom prst="rect">
            <a:avLst/>
          </a:prstGeom>
        </p:spPr>
        <p:txBody>
          <a:bodyPr wrap="square" lIns="91440" tIns="45720" rIns="91440" bIns="45720" anchor="t">
            <a:spAutoFit/>
          </a:bodyPr>
          <a:lstStyle/>
          <a:p>
            <a:pPr algn="ctr"/>
            <a:r>
              <a:rPr lang="fr-FR" sz="1200" b="1">
                <a:solidFill>
                  <a:schemeClr val="accent3"/>
                </a:solidFill>
                <a:latin typeface="Ubuntu"/>
              </a:rPr>
              <a:t>Prime de participation </a:t>
            </a:r>
            <a:r>
              <a:rPr lang="fr-FR" sz="1000">
                <a:solidFill>
                  <a:schemeClr val="accent3"/>
                </a:solidFill>
                <a:latin typeface="Ubuntu"/>
                <a:ea typeface="Verdana"/>
              </a:rPr>
              <a:t>liée aux bénéfices de l’entreprise (3 mois de présence obligatoire)</a:t>
            </a:r>
            <a:endParaRPr lang="fr-FR" sz="1100">
              <a:solidFill>
                <a:schemeClr val="accent3"/>
              </a:solidFill>
              <a:latin typeface="Ubuntu"/>
              <a:ea typeface="Verdana"/>
            </a:endParaRPr>
          </a:p>
        </p:txBody>
      </p:sp>
      <p:sp>
        <p:nvSpPr>
          <p:cNvPr id="264" name="Rectangle 263">
            <a:extLst>
              <a:ext uri="{FF2B5EF4-FFF2-40B4-BE49-F238E27FC236}">
                <a16:creationId xmlns:a16="http://schemas.microsoft.com/office/drawing/2014/main" id="{A2B0337F-E2DC-4EC6-A1DC-B3757EF0EC24}"/>
              </a:ext>
            </a:extLst>
          </p:cNvPr>
          <p:cNvSpPr/>
          <p:nvPr>
            <p:custDataLst>
              <p:tags r:id="rId14"/>
            </p:custDataLst>
          </p:nvPr>
        </p:nvSpPr>
        <p:spPr>
          <a:xfrm>
            <a:off x="6421829" y="3853250"/>
            <a:ext cx="2748441" cy="461665"/>
          </a:xfrm>
          <a:prstGeom prst="rect">
            <a:avLst/>
          </a:prstGeom>
        </p:spPr>
        <p:txBody>
          <a:bodyPr wrap="square">
            <a:spAutoFit/>
          </a:bodyPr>
          <a:lstStyle/>
          <a:p>
            <a:pPr algn="ctr"/>
            <a:r>
              <a:rPr lang="fr-FR" sz="1200" b="1">
                <a:solidFill>
                  <a:schemeClr val="bg1"/>
                </a:solidFill>
                <a:latin typeface="Ubuntu" panose="020B0504030602030204" pitchFamily="34" charset="0"/>
              </a:rPr>
              <a:t>PER COL : Plan d’Epargne Retraite d’entreprise collectif *</a:t>
            </a:r>
          </a:p>
        </p:txBody>
      </p:sp>
      <p:sp>
        <p:nvSpPr>
          <p:cNvPr id="265" name="Rectangle 264">
            <a:extLst>
              <a:ext uri="{FF2B5EF4-FFF2-40B4-BE49-F238E27FC236}">
                <a16:creationId xmlns:a16="http://schemas.microsoft.com/office/drawing/2014/main" id="{106D17F8-074D-435B-84B6-111854071634}"/>
              </a:ext>
            </a:extLst>
          </p:cNvPr>
          <p:cNvSpPr/>
          <p:nvPr>
            <p:custDataLst>
              <p:tags r:id="rId15"/>
            </p:custDataLst>
          </p:nvPr>
        </p:nvSpPr>
        <p:spPr>
          <a:xfrm>
            <a:off x="9392308" y="3866957"/>
            <a:ext cx="2509236" cy="461665"/>
          </a:xfrm>
          <a:prstGeom prst="rect">
            <a:avLst/>
          </a:prstGeom>
        </p:spPr>
        <p:txBody>
          <a:bodyPr wrap="square">
            <a:spAutoFit/>
          </a:bodyPr>
          <a:lstStyle/>
          <a:p>
            <a:pPr algn="ctr"/>
            <a:r>
              <a:rPr lang="fr-FR" sz="1200" b="1" dirty="0">
                <a:solidFill>
                  <a:schemeClr val="bg1"/>
                </a:solidFill>
                <a:latin typeface="Ubuntu" panose="020B0504030602030204" pitchFamily="34" charset="0"/>
              </a:rPr>
              <a:t>ESOP : Plan d’actionnariat salarié **</a:t>
            </a:r>
          </a:p>
        </p:txBody>
      </p:sp>
      <p:pic>
        <p:nvPicPr>
          <p:cNvPr id="266" name="Image 265">
            <a:extLst>
              <a:ext uri="{FF2B5EF4-FFF2-40B4-BE49-F238E27FC236}">
                <a16:creationId xmlns:a16="http://schemas.microsoft.com/office/drawing/2014/main" id="{E3EC13B2-D5CA-4F9E-98AA-7E86C0C4E653}"/>
              </a:ext>
            </a:extLst>
          </p:cNvPr>
          <p:cNvPicPr>
            <a:picLocks noChangeAspect="1"/>
          </p:cNvPicPr>
          <p:nvPr>
            <p:custDataLst>
              <p:tags r:id="rId16"/>
            </p:custDataLst>
          </p:nvPr>
        </p:nvPicPr>
        <p:blipFill>
          <a:blip r:embed="rId28"/>
          <a:stretch>
            <a:fillRect/>
          </a:stretch>
        </p:blipFill>
        <p:spPr>
          <a:xfrm>
            <a:off x="15733232" y="863964"/>
            <a:ext cx="396323" cy="5611934"/>
          </a:xfrm>
          <a:prstGeom prst="rect">
            <a:avLst/>
          </a:prstGeom>
        </p:spPr>
      </p:pic>
      <p:grpSp>
        <p:nvGrpSpPr>
          <p:cNvPr id="267" name="Groupe 266">
            <a:extLst>
              <a:ext uri="{FF2B5EF4-FFF2-40B4-BE49-F238E27FC236}">
                <a16:creationId xmlns:a16="http://schemas.microsoft.com/office/drawing/2014/main" id="{23DBB734-A39E-4B12-97D4-4AAFC3FF21DB}"/>
              </a:ext>
            </a:extLst>
          </p:cNvPr>
          <p:cNvGrpSpPr>
            <a:grpSpLocks noChangeAspect="1"/>
          </p:cNvGrpSpPr>
          <p:nvPr>
            <p:custDataLst>
              <p:tags r:id="rId17"/>
            </p:custDataLst>
          </p:nvPr>
        </p:nvGrpSpPr>
        <p:grpSpPr>
          <a:xfrm>
            <a:off x="4267454" y="3100230"/>
            <a:ext cx="770600" cy="720000"/>
            <a:chOff x="10264776" y="230187"/>
            <a:chExt cx="949325" cy="882650"/>
          </a:xfrm>
        </p:grpSpPr>
        <p:sp>
          <p:nvSpPr>
            <p:cNvPr id="268" name="Freeform 166">
              <a:extLst>
                <a:ext uri="{FF2B5EF4-FFF2-40B4-BE49-F238E27FC236}">
                  <a16:creationId xmlns:a16="http://schemas.microsoft.com/office/drawing/2014/main" id="{6DDC42A0-4291-472C-B346-4E326A4DB238}"/>
                </a:ext>
              </a:extLst>
            </p:cNvPr>
            <p:cNvSpPr>
              <a:spLocks/>
            </p:cNvSpPr>
            <p:nvPr/>
          </p:nvSpPr>
          <p:spPr bwMode="auto">
            <a:xfrm>
              <a:off x="10264776" y="230187"/>
              <a:ext cx="949325" cy="882650"/>
            </a:xfrm>
            <a:custGeom>
              <a:avLst/>
              <a:gdLst>
                <a:gd name="T0" fmla="*/ 22 w 253"/>
                <a:gd name="T1" fmla="*/ 158 h 235"/>
                <a:gd name="T2" fmla="*/ 86 w 253"/>
                <a:gd name="T3" fmla="*/ 21 h 235"/>
                <a:gd name="T4" fmla="*/ 230 w 253"/>
                <a:gd name="T5" fmla="*/ 84 h 235"/>
                <a:gd name="T6" fmla="*/ 164 w 253"/>
                <a:gd name="T7" fmla="*/ 215 h 235"/>
                <a:gd name="T8" fmla="*/ 22 w 253"/>
                <a:gd name="T9" fmla="*/ 158 h 235"/>
              </a:gdLst>
              <a:ahLst/>
              <a:cxnLst>
                <a:cxn ang="0">
                  <a:pos x="T0" y="T1"/>
                </a:cxn>
                <a:cxn ang="0">
                  <a:pos x="T2" y="T3"/>
                </a:cxn>
                <a:cxn ang="0">
                  <a:pos x="T4" y="T5"/>
                </a:cxn>
                <a:cxn ang="0">
                  <a:pos x="T6" y="T7"/>
                </a:cxn>
                <a:cxn ang="0">
                  <a:pos x="T8" y="T9"/>
                </a:cxn>
              </a:cxnLst>
              <a:rect l="0" t="0" r="r" b="b"/>
              <a:pathLst>
                <a:path w="253" h="235">
                  <a:moveTo>
                    <a:pt x="22" y="158"/>
                  </a:moveTo>
                  <a:cubicBezTo>
                    <a:pt x="0" y="103"/>
                    <a:pt x="29" y="41"/>
                    <a:pt x="86" y="21"/>
                  </a:cubicBezTo>
                  <a:cubicBezTo>
                    <a:pt x="144" y="0"/>
                    <a:pt x="208" y="28"/>
                    <a:pt x="230" y="84"/>
                  </a:cubicBezTo>
                  <a:cubicBezTo>
                    <a:pt x="253" y="139"/>
                    <a:pt x="222" y="194"/>
                    <a:pt x="164" y="215"/>
                  </a:cubicBezTo>
                  <a:cubicBezTo>
                    <a:pt x="107" y="235"/>
                    <a:pt x="45" y="214"/>
                    <a:pt x="22" y="158"/>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9" name="Groupe 268">
              <a:extLst>
                <a:ext uri="{FF2B5EF4-FFF2-40B4-BE49-F238E27FC236}">
                  <a16:creationId xmlns:a16="http://schemas.microsoft.com/office/drawing/2014/main" id="{BCA66C2F-0F09-4F4B-B9E3-48E85239981E}"/>
                </a:ext>
              </a:extLst>
            </p:cNvPr>
            <p:cNvGrpSpPr/>
            <p:nvPr/>
          </p:nvGrpSpPr>
          <p:grpSpPr>
            <a:xfrm>
              <a:off x="10512426" y="403225"/>
              <a:ext cx="461962" cy="492125"/>
              <a:chOff x="10512426" y="403225"/>
              <a:chExt cx="461962" cy="492125"/>
            </a:xfrm>
          </p:grpSpPr>
          <p:sp>
            <p:nvSpPr>
              <p:cNvPr id="270" name="Freeform 167">
                <a:extLst>
                  <a:ext uri="{FF2B5EF4-FFF2-40B4-BE49-F238E27FC236}">
                    <a16:creationId xmlns:a16="http://schemas.microsoft.com/office/drawing/2014/main" id="{BC22C9AD-9DC8-4329-B164-DB61AEF86C68}"/>
                  </a:ext>
                </a:extLst>
              </p:cNvPr>
              <p:cNvSpPr>
                <a:spLocks/>
              </p:cNvSpPr>
              <p:nvPr/>
            </p:nvSpPr>
            <p:spPr bwMode="auto">
              <a:xfrm>
                <a:off x="10512426" y="741362"/>
                <a:ext cx="149225" cy="153988"/>
              </a:xfrm>
              <a:custGeom>
                <a:avLst/>
                <a:gdLst>
                  <a:gd name="T0" fmla="*/ 24 w 40"/>
                  <a:gd name="T1" fmla="*/ 0 h 41"/>
                  <a:gd name="T2" fmla="*/ 16 w 40"/>
                  <a:gd name="T3" fmla="*/ 0 h 41"/>
                  <a:gd name="T4" fmla="*/ 0 w 40"/>
                  <a:gd name="T5" fmla="*/ 25 h 41"/>
                  <a:gd name="T6" fmla="*/ 6 w 40"/>
                  <a:gd name="T7" fmla="*/ 39 h 41"/>
                  <a:gd name="T8" fmla="*/ 11 w 40"/>
                  <a:gd name="T9" fmla="*/ 41 h 41"/>
                  <a:gd name="T10" fmla="*/ 29 w 40"/>
                  <a:gd name="T11" fmla="*/ 41 h 41"/>
                  <a:gd name="T12" fmla="*/ 34 w 40"/>
                  <a:gd name="T13" fmla="*/ 39 h 41"/>
                  <a:gd name="T14" fmla="*/ 40 w 40"/>
                  <a:gd name="T15" fmla="*/ 25 h 41"/>
                  <a:gd name="T16" fmla="*/ 24 w 40"/>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1">
                    <a:moveTo>
                      <a:pt x="24" y="0"/>
                    </a:moveTo>
                    <a:cubicBezTo>
                      <a:pt x="16" y="0"/>
                      <a:pt x="16" y="0"/>
                      <a:pt x="16" y="0"/>
                    </a:cubicBezTo>
                    <a:cubicBezTo>
                      <a:pt x="10" y="4"/>
                      <a:pt x="0" y="17"/>
                      <a:pt x="0" y="25"/>
                    </a:cubicBezTo>
                    <a:cubicBezTo>
                      <a:pt x="0" y="31"/>
                      <a:pt x="2" y="35"/>
                      <a:pt x="6" y="39"/>
                    </a:cubicBezTo>
                    <a:cubicBezTo>
                      <a:pt x="7" y="40"/>
                      <a:pt x="9" y="41"/>
                      <a:pt x="11" y="41"/>
                    </a:cubicBezTo>
                    <a:cubicBezTo>
                      <a:pt x="29" y="41"/>
                      <a:pt x="29" y="41"/>
                      <a:pt x="29" y="41"/>
                    </a:cubicBezTo>
                    <a:cubicBezTo>
                      <a:pt x="31" y="41"/>
                      <a:pt x="33" y="40"/>
                      <a:pt x="34" y="39"/>
                    </a:cubicBezTo>
                    <a:cubicBezTo>
                      <a:pt x="38" y="35"/>
                      <a:pt x="40" y="31"/>
                      <a:pt x="40" y="25"/>
                    </a:cubicBezTo>
                    <a:cubicBezTo>
                      <a:pt x="40" y="17"/>
                      <a:pt x="30" y="4"/>
                      <a:pt x="24" y="0"/>
                    </a:cubicBez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68">
                <a:extLst>
                  <a:ext uri="{FF2B5EF4-FFF2-40B4-BE49-F238E27FC236}">
                    <a16:creationId xmlns:a16="http://schemas.microsoft.com/office/drawing/2014/main" id="{F8E159A3-E009-418F-AA5D-770ABF54ABAA}"/>
                  </a:ext>
                </a:extLst>
              </p:cNvPr>
              <p:cNvSpPr>
                <a:spLocks/>
              </p:cNvSpPr>
              <p:nvPr/>
            </p:nvSpPr>
            <p:spPr bwMode="auto">
              <a:xfrm>
                <a:off x="10548938" y="708025"/>
                <a:ext cx="76200" cy="33338"/>
              </a:xfrm>
              <a:custGeom>
                <a:avLst/>
                <a:gdLst>
                  <a:gd name="T0" fmla="*/ 18 w 20"/>
                  <a:gd name="T1" fmla="*/ 2 h 9"/>
                  <a:gd name="T2" fmla="*/ 17 w 20"/>
                  <a:gd name="T3" fmla="*/ 2 h 9"/>
                  <a:gd name="T4" fmla="*/ 15 w 20"/>
                  <a:gd name="T5" fmla="*/ 2 h 9"/>
                  <a:gd name="T6" fmla="*/ 13 w 20"/>
                  <a:gd name="T7" fmla="*/ 2 h 9"/>
                  <a:gd name="T8" fmla="*/ 11 w 20"/>
                  <a:gd name="T9" fmla="*/ 0 h 9"/>
                  <a:gd name="T10" fmla="*/ 9 w 20"/>
                  <a:gd name="T11" fmla="*/ 0 h 9"/>
                  <a:gd name="T12" fmla="*/ 7 w 20"/>
                  <a:gd name="T13" fmla="*/ 2 h 9"/>
                  <a:gd name="T14" fmla="*/ 6 w 20"/>
                  <a:gd name="T15" fmla="*/ 2 h 9"/>
                  <a:gd name="T16" fmla="*/ 4 w 20"/>
                  <a:gd name="T17" fmla="*/ 2 h 9"/>
                  <a:gd name="T18" fmla="*/ 2 w 20"/>
                  <a:gd name="T19" fmla="*/ 2 h 9"/>
                  <a:gd name="T20" fmla="*/ 0 w 20"/>
                  <a:gd name="T21" fmla="*/ 2 h 9"/>
                  <a:gd name="T22" fmla="*/ 0 w 20"/>
                  <a:gd name="T23" fmla="*/ 3 h 9"/>
                  <a:gd name="T24" fmla="*/ 5 w 20"/>
                  <a:gd name="T25" fmla="*/ 8 h 9"/>
                  <a:gd name="T26" fmla="*/ 7 w 20"/>
                  <a:gd name="T27" fmla="*/ 9 h 9"/>
                  <a:gd name="T28" fmla="*/ 13 w 20"/>
                  <a:gd name="T29" fmla="*/ 9 h 9"/>
                  <a:gd name="T30" fmla="*/ 15 w 20"/>
                  <a:gd name="T31" fmla="*/ 8 h 9"/>
                  <a:gd name="T32" fmla="*/ 20 w 20"/>
                  <a:gd name="T33" fmla="*/ 3 h 9"/>
                  <a:gd name="T34" fmla="*/ 20 w 20"/>
                  <a:gd name="T35" fmla="*/ 2 h 9"/>
                  <a:gd name="T36" fmla="*/ 18 w 20"/>
                  <a:gd name="T3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9">
                    <a:moveTo>
                      <a:pt x="18" y="2"/>
                    </a:moveTo>
                    <a:cubicBezTo>
                      <a:pt x="18" y="2"/>
                      <a:pt x="17" y="1"/>
                      <a:pt x="17" y="2"/>
                    </a:cubicBezTo>
                    <a:cubicBezTo>
                      <a:pt x="15" y="2"/>
                      <a:pt x="15" y="2"/>
                      <a:pt x="15" y="2"/>
                    </a:cubicBezTo>
                    <a:cubicBezTo>
                      <a:pt x="14" y="2"/>
                      <a:pt x="13" y="2"/>
                      <a:pt x="13" y="2"/>
                    </a:cubicBezTo>
                    <a:cubicBezTo>
                      <a:pt x="11" y="0"/>
                      <a:pt x="11" y="0"/>
                      <a:pt x="11" y="0"/>
                    </a:cubicBezTo>
                    <a:cubicBezTo>
                      <a:pt x="10" y="0"/>
                      <a:pt x="10" y="0"/>
                      <a:pt x="9" y="0"/>
                    </a:cubicBezTo>
                    <a:cubicBezTo>
                      <a:pt x="7" y="2"/>
                      <a:pt x="7" y="2"/>
                      <a:pt x="7" y="2"/>
                    </a:cubicBezTo>
                    <a:cubicBezTo>
                      <a:pt x="7" y="2"/>
                      <a:pt x="6" y="2"/>
                      <a:pt x="6" y="2"/>
                    </a:cubicBezTo>
                    <a:cubicBezTo>
                      <a:pt x="4" y="2"/>
                      <a:pt x="4" y="2"/>
                      <a:pt x="4" y="2"/>
                    </a:cubicBezTo>
                    <a:cubicBezTo>
                      <a:pt x="3" y="1"/>
                      <a:pt x="2" y="2"/>
                      <a:pt x="2" y="2"/>
                    </a:cubicBezTo>
                    <a:cubicBezTo>
                      <a:pt x="0" y="2"/>
                      <a:pt x="0" y="2"/>
                      <a:pt x="0" y="2"/>
                    </a:cubicBezTo>
                    <a:cubicBezTo>
                      <a:pt x="0" y="3"/>
                      <a:pt x="0" y="3"/>
                      <a:pt x="0" y="3"/>
                    </a:cubicBezTo>
                    <a:cubicBezTo>
                      <a:pt x="5" y="8"/>
                      <a:pt x="5" y="8"/>
                      <a:pt x="5" y="8"/>
                    </a:cubicBezTo>
                    <a:cubicBezTo>
                      <a:pt x="6" y="9"/>
                      <a:pt x="6" y="9"/>
                      <a:pt x="7" y="9"/>
                    </a:cubicBezTo>
                    <a:cubicBezTo>
                      <a:pt x="13" y="9"/>
                      <a:pt x="13" y="9"/>
                      <a:pt x="13" y="9"/>
                    </a:cubicBezTo>
                    <a:cubicBezTo>
                      <a:pt x="14" y="9"/>
                      <a:pt x="14" y="9"/>
                      <a:pt x="15" y="8"/>
                    </a:cubicBezTo>
                    <a:cubicBezTo>
                      <a:pt x="20" y="3"/>
                      <a:pt x="20" y="3"/>
                      <a:pt x="20" y="3"/>
                    </a:cubicBezTo>
                    <a:cubicBezTo>
                      <a:pt x="20" y="3"/>
                      <a:pt x="20" y="3"/>
                      <a:pt x="20" y="2"/>
                    </a:cubicBezTo>
                    <a:lnTo>
                      <a:pt x="18" y="2"/>
                    </a:ln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169">
                <a:extLst>
                  <a:ext uri="{FF2B5EF4-FFF2-40B4-BE49-F238E27FC236}">
                    <a16:creationId xmlns:a16="http://schemas.microsoft.com/office/drawing/2014/main" id="{7259BA25-0599-4B43-B37C-B1CC73045E06}"/>
                  </a:ext>
                </a:extLst>
              </p:cNvPr>
              <p:cNvSpPr>
                <a:spLocks/>
              </p:cNvSpPr>
              <p:nvPr/>
            </p:nvSpPr>
            <p:spPr bwMode="auto">
              <a:xfrm>
                <a:off x="10560051" y="738187"/>
                <a:ext cx="53975" cy="11113"/>
              </a:xfrm>
              <a:custGeom>
                <a:avLst/>
                <a:gdLst>
                  <a:gd name="T0" fmla="*/ 12 w 14"/>
                  <a:gd name="T1" fmla="*/ 3 h 3"/>
                  <a:gd name="T2" fmla="*/ 2 w 14"/>
                  <a:gd name="T3" fmla="*/ 3 h 3"/>
                  <a:gd name="T4" fmla="*/ 0 w 14"/>
                  <a:gd name="T5" fmla="*/ 1 h 3"/>
                  <a:gd name="T6" fmla="*/ 2 w 14"/>
                  <a:gd name="T7" fmla="*/ 0 h 3"/>
                  <a:gd name="T8" fmla="*/ 12 w 14"/>
                  <a:gd name="T9" fmla="*/ 0 h 3"/>
                  <a:gd name="T10" fmla="*/ 14 w 14"/>
                  <a:gd name="T11" fmla="*/ 1 h 3"/>
                  <a:gd name="T12" fmla="*/ 12 w 1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2" y="3"/>
                    </a:moveTo>
                    <a:cubicBezTo>
                      <a:pt x="2" y="3"/>
                      <a:pt x="2" y="3"/>
                      <a:pt x="2" y="3"/>
                    </a:cubicBezTo>
                    <a:cubicBezTo>
                      <a:pt x="1" y="3"/>
                      <a:pt x="0" y="2"/>
                      <a:pt x="0" y="1"/>
                    </a:cubicBezTo>
                    <a:cubicBezTo>
                      <a:pt x="0" y="0"/>
                      <a:pt x="1" y="0"/>
                      <a:pt x="2" y="0"/>
                    </a:cubicBezTo>
                    <a:cubicBezTo>
                      <a:pt x="12" y="0"/>
                      <a:pt x="12" y="0"/>
                      <a:pt x="12" y="0"/>
                    </a:cubicBezTo>
                    <a:cubicBezTo>
                      <a:pt x="13" y="0"/>
                      <a:pt x="14" y="0"/>
                      <a:pt x="14" y="1"/>
                    </a:cubicBezTo>
                    <a:cubicBezTo>
                      <a:pt x="14" y="2"/>
                      <a:pt x="13"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70">
                <a:extLst>
                  <a:ext uri="{FF2B5EF4-FFF2-40B4-BE49-F238E27FC236}">
                    <a16:creationId xmlns:a16="http://schemas.microsoft.com/office/drawing/2014/main" id="{F49ACA3F-F7FF-47AF-A466-5224D88E729C}"/>
                  </a:ext>
                </a:extLst>
              </p:cNvPr>
              <p:cNvSpPr>
                <a:spLocks/>
              </p:cNvSpPr>
              <p:nvPr/>
            </p:nvSpPr>
            <p:spPr bwMode="auto">
              <a:xfrm>
                <a:off x="10564813" y="403225"/>
                <a:ext cx="300037" cy="492125"/>
              </a:xfrm>
              <a:custGeom>
                <a:avLst/>
                <a:gdLst>
                  <a:gd name="T0" fmla="*/ 76 w 80"/>
                  <a:gd name="T1" fmla="*/ 41 h 131"/>
                  <a:gd name="T2" fmla="*/ 43 w 80"/>
                  <a:gd name="T3" fmla="*/ 2 h 131"/>
                  <a:gd name="T4" fmla="*/ 37 w 80"/>
                  <a:gd name="T5" fmla="*/ 2 h 131"/>
                  <a:gd name="T6" fmla="*/ 4 w 80"/>
                  <a:gd name="T7" fmla="*/ 41 h 131"/>
                  <a:gd name="T8" fmla="*/ 8 w 80"/>
                  <a:gd name="T9" fmla="*/ 51 h 131"/>
                  <a:gd name="T10" fmla="*/ 17 w 80"/>
                  <a:gd name="T11" fmla="*/ 51 h 131"/>
                  <a:gd name="T12" fmla="*/ 17 w 80"/>
                  <a:gd name="T13" fmla="*/ 127 h 131"/>
                  <a:gd name="T14" fmla="*/ 21 w 80"/>
                  <a:gd name="T15" fmla="*/ 131 h 131"/>
                  <a:gd name="T16" fmla="*/ 59 w 80"/>
                  <a:gd name="T17" fmla="*/ 131 h 131"/>
                  <a:gd name="T18" fmla="*/ 63 w 80"/>
                  <a:gd name="T19" fmla="*/ 127 h 131"/>
                  <a:gd name="T20" fmla="*/ 63 w 80"/>
                  <a:gd name="T21" fmla="*/ 51 h 131"/>
                  <a:gd name="T22" fmla="*/ 72 w 80"/>
                  <a:gd name="T23" fmla="*/ 51 h 131"/>
                  <a:gd name="T24" fmla="*/ 76 w 80"/>
                  <a:gd name="T25" fmla="*/ 4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31">
                    <a:moveTo>
                      <a:pt x="76" y="41"/>
                    </a:moveTo>
                    <a:cubicBezTo>
                      <a:pt x="43" y="2"/>
                      <a:pt x="43" y="2"/>
                      <a:pt x="43" y="2"/>
                    </a:cubicBezTo>
                    <a:cubicBezTo>
                      <a:pt x="42" y="0"/>
                      <a:pt x="38" y="0"/>
                      <a:pt x="37" y="2"/>
                    </a:cubicBezTo>
                    <a:cubicBezTo>
                      <a:pt x="4" y="41"/>
                      <a:pt x="4" y="41"/>
                      <a:pt x="4" y="41"/>
                    </a:cubicBezTo>
                    <a:cubicBezTo>
                      <a:pt x="0" y="45"/>
                      <a:pt x="3" y="51"/>
                      <a:pt x="8" y="51"/>
                    </a:cubicBezTo>
                    <a:cubicBezTo>
                      <a:pt x="17" y="51"/>
                      <a:pt x="17" y="51"/>
                      <a:pt x="17" y="51"/>
                    </a:cubicBezTo>
                    <a:cubicBezTo>
                      <a:pt x="17" y="127"/>
                      <a:pt x="17" y="127"/>
                      <a:pt x="17" y="127"/>
                    </a:cubicBezTo>
                    <a:cubicBezTo>
                      <a:pt x="17" y="129"/>
                      <a:pt x="19" y="131"/>
                      <a:pt x="21" y="131"/>
                    </a:cubicBezTo>
                    <a:cubicBezTo>
                      <a:pt x="59" y="131"/>
                      <a:pt x="59" y="131"/>
                      <a:pt x="59" y="131"/>
                    </a:cubicBezTo>
                    <a:cubicBezTo>
                      <a:pt x="61" y="131"/>
                      <a:pt x="63" y="129"/>
                      <a:pt x="63" y="127"/>
                    </a:cubicBezTo>
                    <a:cubicBezTo>
                      <a:pt x="63" y="51"/>
                      <a:pt x="63" y="51"/>
                      <a:pt x="63" y="51"/>
                    </a:cubicBezTo>
                    <a:cubicBezTo>
                      <a:pt x="72" y="51"/>
                      <a:pt x="72" y="51"/>
                      <a:pt x="72" y="51"/>
                    </a:cubicBezTo>
                    <a:cubicBezTo>
                      <a:pt x="77" y="51"/>
                      <a:pt x="80" y="45"/>
                      <a:pt x="76" y="41"/>
                    </a:cubicBezTo>
                    <a:close/>
                  </a:path>
                </a:pathLst>
              </a:custGeom>
              <a:solidFill>
                <a:srgbClr val="2C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71">
                <a:extLst>
                  <a:ext uri="{FF2B5EF4-FFF2-40B4-BE49-F238E27FC236}">
                    <a16:creationId xmlns:a16="http://schemas.microsoft.com/office/drawing/2014/main" id="{1BECBC71-6E98-43E4-8540-C4DDA88CA18F}"/>
                  </a:ext>
                </a:extLst>
              </p:cNvPr>
              <p:cNvSpPr>
                <a:spLocks/>
              </p:cNvSpPr>
              <p:nvPr/>
            </p:nvSpPr>
            <p:spPr bwMode="auto">
              <a:xfrm>
                <a:off x="10748963" y="666750"/>
                <a:ext cx="225425" cy="228600"/>
              </a:xfrm>
              <a:custGeom>
                <a:avLst/>
                <a:gdLst>
                  <a:gd name="T0" fmla="*/ 36 w 60"/>
                  <a:gd name="T1" fmla="*/ 0 h 61"/>
                  <a:gd name="T2" fmla="*/ 24 w 60"/>
                  <a:gd name="T3" fmla="*/ 0 h 61"/>
                  <a:gd name="T4" fmla="*/ 0 w 60"/>
                  <a:gd name="T5" fmla="*/ 37 h 61"/>
                  <a:gd name="T6" fmla="*/ 10 w 60"/>
                  <a:gd name="T7" fmla="*/ 59 h 61"/>
                  <a:gd name="T8" fmla="*/ 15 w 60"/>
                  <a:gd name="T9" fmla="*/ 61 h 61"/>
                  <a:gd name="T10" fmla="*/ 43 w 60"/>
                  <a:gd name="T11" fmla="*/ 61 h 61"/>
                  <a:gd name="T12" fmla="*/ 51 w 60"/>
                  <a:gd name="T13" fmla="*/ 58 h 61"/>
                  <a:gd name="T14" fmla="*/ 60 w 60"/>
                  <a:gd name="T15" fmla="*/ 37 h 61"/>
                  <a:gd name="T16" fmla="*/ 36 w 60"/>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36" y="0"/>
                    </a:moveTo>
                    <a:cubicBezTo>
                      <a:pt x="24" y="0"/>
                      <a:pt x="24" y="0"/>
                      <a:pt x="24" y="0"/>
                    </a:cubicBezTo>
                    <a:cubicBezTo>
                      <a:pt x="15" y="6"/>
                      <a:pt x="0" y="25"/>
                      <a:pt x="0" y="37"/>
                    </a:cubicBezTo>
                    <a:cubicBezTo>
                      <a:pt x="0" y="47"/>
                      <a:pt x="3" y="53"/>
                      <a:pt x="10" y="59"/>
                    </a:cubicBezTo>
                    <a:cubicBezTo>
                      <a:pt x="12" y="60"/>
                      <a:pt x="13" y="61"/>
                      <a:pt x="15" y="61"/>
                    </a:cubicBezTo>
                    <a:cubicBezTo>
                      <a:pt x="43" y="61"/>
                      <a:pt x="43" y="61"/>
                      <a:pt x="43" y="61"/>
                    </a:cubicBezTo>
                    <a:cubicBezTo>
                      <a:pt x="46" y="61"/>
                      <a:pt x="49" y="60"/>
                      <a:pt x="51" y="58"/>
                    </a:cubicBezTo>
                    <a:cubicBezTo>
                      <a:pt x="57" y="52"/>
                      <a:pt x="60" y="46"/>
                      <a:pt x="60" y="37"/>
                    </a:cubicBezTo>
                    <a:cubicBezTo>
                      <a:pt x="60" y="25"/>
                      <a:pt x="45" y="6"/>
                      <a:pt x="36" y="0"/>
                    </a:cubicBez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72">
                <a:extLst>
                  <a:ext uri="{FF2B5EF4-FFF2-40B4-BE49-F238E27FC236}">
                    <a16:creationId xmlns:a16="http://schemas.microsoft.com/office/drawing/2014/main" id="{06B7EDD2-81D4-47B2-A03F-79F9EB1A2AEA}"/>
                  </a:ext>
                </a:extLst>
              </p:cNvPr>
              <p:cNvSpPr>
                <a:spLocks/>
              </p:cNvSpPr>
              <p:nvPr/>
            </p:nvSpPr>
            <p:spPr bwMode="auto">
              <a:xfrm>
                <a:off x="10804526" y="612775"/>
                <a:ext cx="112712" cy="53975"/>
              </a:xfrm>
              <a:custGeom>
                <a:avLst/>
                <a:gdLst>
                  <a:gd name="T0" fmla="*/ 27 w 30"/>
                  <a:gd name="T1" fmla="*/ 3 h 14"/>
                  <a:gd name="T2" fmla="*/ 25 w 30"/>
                  <a:gd name="T3" fmla="*/ 2 h 14"/>
                  <a:gd name="T4" fmla="*/ 22 w 30"/>
                  <a:gd name="T5" fmla="*/ 3 h 14"/>
                  <a:gd name="T6" fmla="*/ 20 w 30"/>
                  <a:gd name="T7" fmla="*/ 3 h 14"/>
                  <a:gd name="T8" fmla="*/ 16 w 30"/>
                  <a:gd name="T9" fmla="*/ 1 h 14"/>
                  <a:gd name="T10" fmla="*/ 14 w 30"/>
                  <a:gd name="T11" fmla="*/ 1 h 14"/>
                  <a:gd name="T12" fmla="*/ 11 w 30"/>
                  <a:gd name="T13" fmla="*/ 3 h 14"/>
                  <a:gd name="T14" fmla="*/ 8 w 30"/>
                  <a:gd name="T15" fmla="*/ 3 h 14"/>
                  <a:gd name="T16" fmla="*/ 5 w 30"/>
                  <a:gd name="T17" fmla="*/ 2 h 14"/>
                  <a:gd name="T18" fmla="*/ 3 w 30"/>
                  <a:gd name="T19" fmla="*/ 3 h 14"/>
                  <a:gd name="T20" fmla="*/ 1 w 30"/>
                  <a:gd name="T21" fmla="*/ 4 h 14"/>
                  <a:gd name="T22" fmla="*/ 0 w 30"/>
                  <a:gd name="T23" fmla="*/ 5 h 14"/>
                  <a:gd name="T24" fmla="*/ 8 w 30"/>
                  <a:gd name="T25" fmla="*/ 13 h 14"/>
                  <a:gd name="T26" fmla="*/ 10 w 30"/>
                  <a:gd name="T27" fmla="*/ 14 h 14"/>
                  <a:gd name="T28" fmla="*/ 20 w 30"/>
                  <a:gd name="T29" fmla="*/ 14 h 14"/>
                  <a:gd name="T30" fmla="*/ 22 w 30"/>
                  <a:gd name="T31" fmla="*/ 13 h 14"/>
                  <a:gd name="T32" fmla="*/ 30 w 30"/>
                  <a:gd name="T33" fmla="*/ 5 h 14"/>
                  <a:gd name="T34" fmla="*/ 30 w 30"/>
                  <a:gd name="T35" fmla="*/ 4 h 14"/>
                  <a:gd name="T36" fmla="*/ 27 w 30"/>
                  <a:gd name="T3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14">
                    <a:moveTo>
                      <a:pt x="27" y="3"/>
                    </a:moveTo>
                    <a:cubicBezTo>
                      <a:pt x="27" y="2"/>
                      <a:pt x="26" y="2"/>
                      <a:pt x="25" y="2"/>
                    </a:cubicBezTo>
                    <a:cubicBezTo>
                      <a:pt x="22" y="3"/>
                      <a:pt x="22" y="3"/>
                      <a:pt x="22" y="3"/>
                    </a:cubicBezTo>
                    <a:cubicBezTo>
                      <a:pt x="21" y="4"/>
                      <a:pt x="20" y="3"/>
                      <a:pt x="20" y="3"/>
                    </a:cubicBezTo>
                    <a:cubicBezTo>
                      <a:pt x="16" y="1"/>
                      <a:pt x="16" y="1"/>
                      <a:pt x="16" y="1"/>
                    </a:cubicBezTo>
                    <a:cubicBezTo>
                      <a:pt x="16" y="0"/>
                      <a:pt x="15" y="0"/>
                      <a:pt x="14" y="1"/>
                    </a:cubicBezTo>
                    <a:cubicBezTo>
                      <a:pt x="11" y="3"/>
                      <a:pt x="11" y="3"/>
                      <a:pt x="11" y="3"/>
                    </a:cubicBezTo>
                    <a:cubicBezTo>
                      <a:pt x="10" y="3"/>
                      <a:pt x="9" y="4"/>
                      <a:pt x="8" y="3"/>
                    </a:cubicBezTo>
                    <a:cubicBezTo>
                      <a:pt x="5" y="2"/>
                      <a:pt x="5" y="2"/>
                      <a:pt x="5" y="2"/>
                    </a:cubicBezTo>
                    <a:cubicBezTo>
                      <a:pt x="5" y="2"/>
                      <a:pt x="3" y="2"/>
                      <a:pt x="3" y="3"/>
                    </a:cubicBezTo>
                    <a:cubicBezTo>
                      <a:pt x="1" y="4"/>
                      <a:pt x="1" y="4"/>
                      <a:pt x="1" y="4"/>
                    </a:cubicBezTo>
                    <a:cubicBezTo>
                      <a:pt x="0" y="4"/>
                      <a:pt x="0" y="5"/>
                      <a:pt x="0" y="5"/>
                    </a:cubicBezTo>
                    <a:cubicBezTo>
                      <a:pt x="8" y="13"/>
                      <a:pt x="8" y="13"/>
                      <a:pt x="8" y="13"/>
                    </a:cubicBezTo>
                    <a:cubicBezTo>
                      <a:pt x="9" y="13"/>
                      <a:pt x="10" y="14"/>
                      <a:pt x="10" y="14"/>
                    </a:cubicBezTo>
                    <a:cubicBezTo>
                      <a:pt x="20" y="14"/>
                      <a:pt x="20" y="14"/>
                      <a:pt x="20" y="14"/>
                    </a:cubicBezTo>
                    <a:cubicBezTo>
                      <a:pt x="20" y="14"/>
                      <a:pt x="22" y="13"/>
                      <a:pt x="22" y="13"/>
                    </a:cubicBezTo>
                    <a:cubicBezTo>
                      <a:pt x="30" y="5"/>
                      <a:pt x="30" y="5"/>
                      <a:pt x="30" y="5"/>
                    </a:cubicBezTo>
                    <a:cubicBezTo>
                      <a:pt x="30" y="5"/>
                      <a:pt x="30" y="4"/>
                      <a:pt x="30" y="4"/>
                    </a:cubicBezTo>
                    <a:lnTo>
                      <a:pt x="27" y="3"/>
                    </a:ln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73">
                <a:extLst>
                  <a:ext uri="{FF2B5EF4-FFF2-40B4-BE49-F238E27FC236}">
                    <a16:creationId xmlns:a16="http://schemas.microsoft.com/office/drawing/2014/main" id="{B13A4636-441C-4BB4-8508-35CFA5320419}"/>
                  </a:ext>
                </a:extLst>
              </p:cNvPr>
              <p:cNvSpPr>
                <a:spLocks/>
              </p:cNvSpPr>
              <p:nvPr/>
            </p:nvSpPr>
            <p:spPr bwMode="auto">
              <a:xfrm>
                <a:off x="10823576" y="655637"/>
                <a:ext cx="74612" cy="17463"/>
              </a:xfrm>
              <a:custGeom>
                <a:avLst/>
                <a:gdLst>
                  <a:gd name="T0" fmla="*/ 18 w 20"/>
                  <a:gd name="T1" fmla="*/ 5 h 5"/>
                  <a:gd name="T2" fmla="*/ 2 w 20"/>
                  <a:gd name="T3" fmla="*/ 5 h 5"/>
                  <a:gd name="T4" fmla="*/ 0 w 20"/>
                  <a:gd name="T5" fmla="*/ 3 h 5"/>
                  <a:gd name="T6" fmla="*/ 2 w 20"/>
                  <a:gd name="T7" fmla="*/ 0 h 5"/>
                  <a:gd name="T8" fmla="*/ 18 w 20"/>
                  <a:gd name="T9" fmla="*/ 0 h 5"/>
                  <a:gd name="T10" fmla="*/ 20 w 20"/>
                  <a:gd name="T11" fmla="*/ 3 h 5"/>
                  <a:gd name="T12" fmla="*/ 18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8" y="5"/>
                    </a:moveTo>
                    <a:cubicBezTo>
                      <a:pt x="2" y="5"/>
                      <a:pt x="2" y="5"/>
                      <a:pt x="2" y="5"/>
                    </a:cubicBezTo>
                    <a:cubicBezTo>
                      <a:pt x="1" y="5"/>
                      <a:pt x="0" y="4"/>
                      <a:pt x="0" y="3"/>
                    </a:cubicBezTo>
                    <a:cubicBezTo>
                      <a:pt x="0" y="1"/>
                      <a:pt x="1" y="0"/>
                      <a:pt x="2" y="0"/>
                    </a:cubicBezTo>
                    <a:cubicBezTo>
                      <a:pt x="18" y="0"/>
                      <a:pt x="18" y="0"/>
                      <a:pt x="18" y="0"/>
                    </a:cubicBezTo>
                    <a:cubicBezTo>
                      <a:pt x="19" y="0"/>
                      <a:pt x="20" y="1"/>
                      <a:pt x="20" y="3"/>
                    </a:cubicBezTo>
                    <a:cubicBezTo>
                      <a:pt x="20" y="4"/>
                      <a:pt x="19" y="5"/>
                      <a:pt x="1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77" name="Rectangle 276">
            <a:extLst>
              <a:ext uri="{FF2B5EF4-FFF2-40B4-BE49-F238E27FC236}">
                <a16:creationId xmlns:a16="http://schemas.microsoft.com/office/drawing/2014/main" id="{CA2FBE40-A464-4847-AE05-D86478D69DA6}"/>
              </a:ext>
            </a:extLst>
          </p:cNvPr>
          <p:cNvSpPr/>
          <p:nvPr>
            <p:custDataLst>
              <p:tags r:id="rId18"/>
            </p:custDataLst>
          </p:nvPr>
        </p:nvSpPr>
        <p:spPr>
          <a:xfrm>
            <a:off x="3423364" y="3840550"/>
            <a:ext cx="2479685" cy="584775"/>
          </a:xfrm>
          <a:prstGeom prst="rect">
            <a:avLst/>
          </a:prstGeom>
        </p:spPr>
        <p:txBody>
          <a:bodyPr wrap="square" lIns="91440" tIns="45720" rIns="91440" bIns="45720" anchor="t">
            <a:spAutoFit/>
          </a:bodyPr>
          <a:lstStyle/>
          <a:p>
            <a:pPr algn="ctr"/>
            <a:r>
              <a:rPr lang="fr-FR" sz="1200" b="1">
                <a:solidFill>
                  <a:schemeClr val="accent3"/>
                </a:solidFill>
                <a:latin typeface="Ubuntu"/>
              </a:rPr>
              <a:t>Prime d’intéressement </a:t>
            </a:r>
            <a:r>
              <a:rPr lang="fr-FR" sz="1000">
                <a:solidFill>
                  <a:schemeClr val="accent3"/>
                </a:solidFill>
                <a:latin typeface="Ubuntu"/>
              </a:rPr>
              <a:t>liée aux performances de l’entreprise (3 mois de présence obligatoire)</a:t>
            </a:r>
            <a:endParaRPr lang="fr-FR" sz="1200">
              <a:solidFill>
                <a:schemeClr val="accent3"/>
              </a:solidFill>
              <a:latin typeface="Ubuntu" panose="020B0504030602030204" pitchFamily="34" charset="0"/>
            </a:endParaRPr>
          </a:p>
        </p:txBody>
      </p:sp>
      <p:grpSp>
        <p:nvGrpSpPr>
          <p:cNvPr id="283" name="Groupe 282">
            <a:extLst>
              <a:ext uri="{FF2B5EF4-FFF2-40B4-BE49-F238E27FC236}">
                <a16:creationId xmlns:a16="http://schemas.microsoft.com/office/drawing/2014/main" id="{4DA2687A-8F1B-47A2-8AD8-DE8BC4B76786}"/>
              </a:ext>
            </a:extLst>
          </p:cNvPr>
          <p:cNvGrpSpPr>
            <a:grpSpLocks noChangeAspect="1"/>
          </p:cNvGrpSpPr>
          <p:nvPr>
            <p:custDataLst>
              <p:tags r:id="rId19"/>
            </p:custDataLst>
          </p:nvPr>
        </p:nvGrpSpPr>
        <p:grpSpPr>
          <a:xfrm>
            <a:off x="4489969" y="4629190"/>
            <a:ext cx="772019" cy="720000"/>
            <a:chOff x="596900" y="3273425"/>
            <a:chExt cx="1036637" cy="966788"/>
          </a:xfrm>
        </p:grpSpPr>
        <p:sp>
          <p:nvSpPr>
            <p:cNvPr id="284" name="Freeform 222">
              <a:extLst>
                <a:ext uri="{FF2B5EF4-FFF2-40B4-BE49-F238E27FC236}">
                  <a16:creationId xmlns:a16="http://schemas.microsoft.com/office/drawing/2014/main" id="{ADA73565-D667-45D6-95F3-52FF7424DA59}"/>
                </a:ext>
              </a:extLst>
            </p:cNvPr>
            <p:cNvSpPr>
              <a:spLocks/>
            </p:cNvSpPr>
            <p:nvPr/>
          </p:nvSpPr>
          <p:spPr bwMode="auto">
            <a:xfrm>
              <a:off x="596900" y="3273425"/>
              <a:ext cx="1036637" cy="966788"/>
            </a:xfrm>
            <a:custGeom>
              <a:avLst/>
              <a:gdLst>
                <a:gd name="T0" fmla="*/ 32 w 276"/>
                <a:gd name="T1" fmla="*/ 187 h 257"/>
                <a:gd name="T2" fmla="*/ 80 w 276"/>
                <a:gd name="T3" fmla="*/ 30 h 257"/>
                <a:gd name="T4" fmla="*/ 244 w 276"/>
                <a:gd name="T5" fmla="*/ 77 h 257"/>
                <a:gd name="T6" fmla="*/ 193 w 276"/>
                <a:gd name="T7" fmla="*/ 227 h 257"/>
                <a:gd name="T8" fmla="*/ 32 w 276"/>
                <a:gd name="T9" fmla="*/ 187 h 257"/>
              </a:gdLst>
              <a:ahLst/>
              <a:cxnLst>
                <a:cxn ang="0">
                  <a:pos x="T0" y="T1"/>
                </a:cxn>
                <a:cxn ang="0">
                  <a:pos x="T2" y="T3"/>
                </a:cxn>
                <a:cxn ang="0">
                  <a:pos x="T4" y="T5"/>
                </a:cxn>
                <a:cxn ang="0">
                  <a:pos x="T6" y="T7"/>
                </a:cxn>
                <a:cxn ang="0">
                  <a:pos x="T8" y="T9"/>
                </a:cxn>
              </a:cxnLst>
              <a:rect l="0" t="0" r="r" b="b"/>
              <a:pathLst>
                <a:path w="276" h="257">
                  <a:moveTo>
                    <a:pt x="32" y="187"/>
                  </a:moveTo>
                  <a:cubicBezTo>
                    <a:pt x="0" y="131"/>
                    <a:pt x="22" y="61"/>
                    <a:pt x="80" y="30"/>
                  </a:cubicBezTo>
                  <a:cubicBezTo>
                    <a:pt x="139" y="0"/>
                    <a:pt x="212" y="21"/>
                    <a:pt x="244" y="77"/>
                  </a:cubicBezTo>
                  <a:cubicBezTo>
                    <a:pt x="276" y="133"/>
                    <a:pt x="251" y="196"/>
                    <a:pt x="193" y="227"/>
                  </a:cubicBezTo>
                  <a:cubicBezTo>
                    <a:pt x="134" y="257"/>
                    <a:pt x="64" y="243"/>
                    <a:pt x="32" y="187"/>
                  </a:cubicBezTo>
                </a:path>
              </a:pathLst>
            </a:custGeom>
            <a:solidFill>
              <a:srgbClr val="CE2B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5" name="Groupe 284">
              <a:extLst>
                <a:ext uri="{FF2B5EF4-FFF2-40B4-BE49-F238E27FC236}">
                  <a16:creationId xmlns:a16="http://schemas.microsoft.com/office/drawing/2014/main" id="{DD0FD06A-C6C2-4EB7-8D83-2987FBE550C9}"/>
                </a:ext>
              </a:extLst>
            </p:cNvPr>
            <p:cNvGrpSpPr/>
            <p:nvPr/>
          </p:nvGrpSpPr>
          <p:grpSpPr>
            <a:xfrm>
              <a:off x="815975" y="3544887"/>
              <a:ext cx="633412" cy="649288"/>
              <a:chOff x="815975" y="3544887"/>
              <a:chExt cx="633412" cy="649288"/>
            </a:xfrm>
          </p:grpSpPr>
          <p:sp>
            <p:nvSpPr>
              <p:cNvPr id="286" name="Freeform 223">
                <a:extLst>
                  <a:ext uri="{FF2B5EF4-FFF2-40B4-BE49-F238E27FC236}">
                    <a16:creationId xmlns:a16="http://schemas.microsoft.com/office/drawing/2014/main" id="{3F0C09F0-80F4-4759-953F-F70E91C59DBD}"/>
                  </a:ext>
                </a:extLst>
              </p:cNvPr>
              <p:cNvSpPr>
                <a:spLocks/>
              </p:cNvSpPr>
              <p:nvPr/>
            </p:nvSpPr>
            <p:spPr bwMode="auto">
              <a:xfrm>
                <a:off x="860425" y="3600450"/>
                <a:ext cx="588962" cy="593725"/>
              </a:xfrm>
              <a:custGeom>
                <a:avLst/>
                <a:gdLst>
                  <a:gd name="T0" fmla="*/ 140 w 157"/>
                  <a:gd name="T1" fmla="*/ 85 h 158"/>
                  <a:gd name="T2" fmla="*/ 4 w 157"/>
                  <a:gd name="T3" fmla="*/ 58 h 158"/>
                  <a:gd name="T4" fmla="*/ 59 w 157"/>
                  <a:gd name="T5" fmla="*/ 137 h 158"/>
                  <a:gd name="T6" fmla="*/ 148 w 157"/>
                  <a:gd name="T7" fmla="*/ 84 h 158"/>
                  <a:gd name="T8" fmla="*/ 108 w 157"/>
                  <a:gd name="T9" fmla="*/ 0 h 158"/>
                  <a:gd name="T10" fmla="*/ 140 w 157"/>
                  <a:gd name="T11" fmla="*/ 85 h 158"/>
                </a:gdLst>
                <a:ahLst/>
                <a:cxnLst>
                  <a:cxn ang="0">
                    <a:pos x="T0" y="T1"/>
                  </a:cxn>
                  <a:cxn ang="0">
                    <a:pos x="T2" y="T3"/>
                  </a:cxn>
                  <a:cxn ang="0">
                    <a:pos x="T4" y="T5"/>
                  </a:cxn>
                  <a:cxn ang="0">
                    <a:pos x="T6" y="T7"/>
                  </a:cxn>
                  <a:cxn ang="0">
                    <a:pos x="T8" y="T9"/>
                  </a:cxn>
                  <a:cxn ang="0">
                    <a:pos x="T10" y="T11"/>
                  </a:cxn>
                </a:cxnLst>
                <a:rect l="0" t="0" r="r" b="b"/>
                <a:pathLst>
                  <a:path w="157" h="158">
                    <a:moveTo>
                      <a:pt x="140" y="85"/>
                    </a:moveTo>
                    <a:cubicBezTo>
                      <a:pt x="112" y="158"/>
                      <a:pt x="1" y="136"/>
                      <a:pt x="4" y="58"/>
                    </a:cubicBezTo>
                    <a:cubicBezTo>
                      <a:pt x="0" y="94"/>
                      <a:pt x="23" y="128"/>
                      <a:pt x="59" y="137"/>
                    </a:cubicBezTo>
                    <a:cubicBezTo>
                      <a:pt x="98" y="147"/>
                      <a:pt x="138" y="123"/>
                      <a:pt x="148" y="84"/>
                    </a:cubicBezTo>
                    <a:cubicBezTo>
                      <a:pt x="157" y="50"/>
                      <a:pt x="139" y="15"/>
                      <a:pt x="108" y="0"/>
                    </a:cubicBezTo>
                    <a:cubicBezTo>
                      <a:pt x="138" y="16"/>
                      <a:pt x="152" y="52"/>
                      <a:pt x="140" y="85"/>
                    </a:cubicBezTo>
                    <a:close/>
                  </a:path>
                </a:pathLst>
              </a:custGeom>
              <a:solidFill>
                <a:srgbClr val="2C1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24">
                <a:extLst>
                  <a:ext uri="{FF2B5EF4-FFF2-40B4-BE49-F238E27FC236}">
                    <a16:creationId xmlns:a16="http://schemas.microsoft.com/office/drawing/2014/main" id="{9F827DF9-794B-41DE-B041-7445B905D384}"/>
                  </a:ext>
                </a:extLst>
              </p:cNvPr>
              <p:cNvSpPr>
                <a:spLocks/>
              </p:cNvSpPr>
              <p:nvPr/>
            </p:nvSpPr>
            <p:spPr bwMode="auto">
              <a:xfrm>
                <a:off x="927100" y="3586162"/>
                <a:ext cx="139700" cy="71438"/>
              </a:xfrm>
              <a:custGeom>
                <a:avLst/>
                <a:gdLst>
                  <a:gd name="T0" fmla="*/ 0 w 37"/>
                  <a:gd name="T1" fmla="*/ 6 h 19"/>
                  <a:gd name="T2" fmla="*/ 24 w 37"/>
                  <a:gd name="T3" fmla="*/ 4 h 19"/>
                  <a:gd name="T4" fmla="*/ 37 w 37"/>
                  <a:gd name="T5" fmla="*/ 7 h 19"/>
                  <a:gd name="T6" fmla="*/ 0 w 37"/>
                  <a:gd name="T7" fmla="*/ 6 h 19"/>
                </a:gdLst>
                <a:ahLst/>
                <a:cxnLst>
                  <a:cxn ang="0">
                    <a:pos x="T0" y="T1"/>
                  </a:cxn>
                  <a:cxn ang="0">
                    <a:pos x="T2" y="T3"/>
                  </a:cxn>
                  <a:cxn ang="0">
                    <a:pos x="T4" y="T5"/>
                  </a:cxn>
                  <a:cxn ang="0">
                    <a:pos x="T6" y="T7"/>
                  </a:cxn>
                </a:cxnLst>
                <a:rect l="0" t="0" r="r" b="b"/>
                <a:pathLst>
                  <a:path w="37" h="19">
                    <a:moveTo>
                      <a:pt x="0" y="6"/>
                    </a:moveTo>
                    <a:cubicBezTo>
                      <a:pt x="9" y="0"/>
                      <a:pt x="13" y="2"/>
                      <a:pt x="24" y="4"/>
                    </a:cubicBezTo>
                    <a:cubicBezTo>
                      <a:pt x="26" y="4"/>
                      <a:pt x="36" y="5"/>
                      <a:pt x="37" y="7"/>
                    </a:cubicBezTo>
                    <a:cubicBezTo>
                      <a:pt x="17" y="18"/>
                      <a:pt x="26" y="19"/>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25">
                <a:extLst>
                  <a:ext uri="{FF2B5EF4-FFF2-40B4-BE49-F238E27FC236}">
                    <a16:creationId xmlns:a16="http://schemas.microsoft.com/office/drawing/2014/main" id="{39FCA6FF-7751-4A46-B955-3519E9262209}"/>
                  </a:ext>
                </a:extLst>
              </p:cNvPr>
              <p:cNvSpPr>
                <a:spLocks/>
              </p:cNvSpPr>
              <p:nvPr/>
            </p:nvSpPr>
            <p:spPr bwMode="auto">
              <a:xfrm>
                <a:off x="815975" y="3544887"/>
                <a:ext cx="449262" cy="330200"/>
              </a:xfrm>
              <a:custGeom>
                <a:avLst/>
                <a:gdLst>
                  <a:gd name="T0" fmla="*/ 26 w 120"/>
                  <a:gd name="T1" fmla="*/ 46 h 88"/>
                  <a:gd name="T2" fmla="*/ 103 w 120"/>
                  <a:gd name="T3" fmla="*/ 1 h 88"/>
                  <a:gd name="T4" fmla="*/ 120 w 120"/>
                  <a:gd name="T5" fmla="*/ 6 h 88"/>
                  <a:gd name="T6" fmla="*/ 101 w 120"/>
                  <a:gd name="T7" fmla="*/ 22 h 88"/>
                  <a:gd name="T8" fmla="*/ 78 w 120"/>
                  <a:gd name="T9" fmla="*/ 65 h 88"/>
                  <a:gd name="T10" fmla="*/ 64 w 120"/>
                  <a:gd name="T11" fmla="*/ 83 h 88"/>
                  <a:gd name="T12" fmla="*/ 66 w 120"/>
                  <a:gd name="T13" fmla="*/ 44 h 88"/>
                  <a:gd name="T14" fmla="*/ 25 w 120"/>
                  <a:gd name="T15" fmla="*/ 64 h 88"/>
                  <a:gd name="T16" fmla="*/ 13 w 120"/>
                  <a:gd name="T17" fmla="*/ 56 h 88"/>
                  <a:gd name="T18" fmla="*/ 9 w 120"/>
                  <a:gd name="T19" fmla="*/ 38 h 88"/>
                  <a:gd name="T20" fmla="*/ 26 w 120"/>
                  <a:gd name="T21" fmla="*/ 4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88">
                    <a:moveTo>
                      <a:pt x="26" y="46"/>
                    </a:moveTo>
                    <a:cubicBezTo>
                      <a:pt x="32" y="45"/>
                      <a:pt x="92" y="3"/>
                      <a:pt x="103" y="1"/>
                    </a:cubicBezTo>
                    <a:cubicBezTo>
                      <a:pt x="109" y="1"/>
                      <a:pt x="118" y="0"/>
                      <a:pt x="120" y="6"/>
                    </a:cubicBezTo>
                    <a:cubicBezTo>
                      <a:pt x="118" y="11"/>
                      <a:pt x="107" y="18"/>
                      <a:pt x="101" y="22"/>
                    </a:cubicBezTo>
                    <a:cubicBezTo>
                      <a:pt x="83" y="35"/>
                      <a:pt x="90" y="24"/>
                      <a:pt x="78" y="65"/>
                    </a:cubicBezTo>
                    <a:cubicBezTo>
                      <a:pt x="71" y="88"/>
                      <a:pt x="64" y="84"/>
                      <a:pt x="64" y="83"/>
                    </a:cubicBezTo>
                    <a:cubicBezTo>
                      <a:pt x="66" y="44"/>
                      <a:pt x="66" y="44"/>
                      <a:pt x="66" y="44"/>
                    </a:cubicBezTo>
                    <a:cubicBezTo>
                      <a:pt x="57" y="51"/>
                      <a:pt x="36" y="63"/>
                      <a:pt x="25" y="64"/>
                    </a:cubicBezTo>
                    <a:cubicBezTo>
                      <a:pt x="17" y="65"/>
                      <a:pt x="16" y="62"/>
                      <a:pt x="13" y="56"/>
                    </a:cubicBezTo>
                    <a:cubicBezTo>
                      <a:pt x="5" y="43"/>
                      <a:pt x="0" y="40"/>
                      <a:pt x="9" y="38"/>
                    </a:cubicBezTo>
                    <a:cubicBezTo>
                      <a:pt x="13" y="38"/>
                      <a:pt x="22" y="47"/>
                      <a:pt x="26"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26">
                <a:extLst>
                  <a:ext uri="{FF2B5EF4-FFF2-40B4-BE49-F238E27FC236}">
                    <a16:creationId xmlns:a16="http://schemas.microsoft.com/office/drawing/2014/main" id="{D2EE2A41-03F2-4D8E-B1AF-AB761A2DB402}"/>
                  </a:ext>
                </a:extLst>
              </p:cNvPr>
              <p:cNvSpPr>
                <a:spLocks/>
              </p:cNvSpPr>
              <p:nvPr/>
            </p:nvSpPr>
            <p:spPr bwMode="auto">
              <a:xfrm>
                <a:off x="931863" y="3646487"/>
                <a:ext cx="446087" cy="423863"/>
              </a:xfrm>
              <a:custGeom>
                <a:avLst/>
                <a:gdLst>
                  <a:gd name="T0" fmla="*/ 61 w 119"/>
                  <a:gd name="T1" fmla="*/ 76 h 113"/>
                  <a:gd name="T2" fmla="*/ 59 w 119"/>
                  <a:gd name="T3" fmla="*/ 81 h 113"/>
                  <a:gd name="T4" fmla="*/ 62 w 119"/>
                  <a:gd name="T5" fmla="*/ 91 h 113"/>
                  <a:gd name="T6" fmla="*/ 76 w 119"/>
                  <a:gd name="T7" fmla="*/ 67 h 113"/>
                  <a:gd name="T8" fmla="*/ 54 w 119"/>
                  <a:gd name="T9" fmla="*/ 53 h 113"/>
                  <a:gd name="T10" fmla="*/ 60 w 119"/>
                  <a:gd name="T11" fmla="*/ 31 h 113"/>
                  <a:gd name="T12" fmla="*/ 53 w 119"/>
                  <a:gd name="T13" fmla="*/ 30 h 113"/>
                  <a:gd name="T14" fmla="*/ 63 w 119"/>
                  <a:gd name="T15" fmla="*/ 26 h 113"/>
                  <a:gd name="T16" fmla="*/ 55 w 119"/>
                  <a:gd name="T17" fmla="*/ 22 h 113"/>
                  <a:gd name="T18" fmla="*/ 57 w 119"/>
                  <a:gd name="T19" fmla="*/ 14 h 113"/>
                  <a:gd name="T20" fmla="*/ 75 w 119"/>
                  <a:gd name="T21" fmla="*/ 0 h 113"/>
                  <a:gd name="T22" fmla="*/ 111 w 119"/>
                  <a:gd name="T23" fmla="*/ 67 h 113"/>
                  <a:gd name="T24" fmla="*/ 45 w 119"/>
                  <a:gd name="T25" fmla="*/ 105 h 113"/>
                  <a:gd name="T26" fmla="*/ 8 w 119"/>
                  <a:gd name="T27" fmla="*/ 39 h 113"/>
                  <a:gd name="T28" fmla="*/ 17 w 119"/>
                  <a:gd name="T29" fmla="*/ 34 h 113"/>
                  <a:gd name="T30" fmla="*/ 32 w 119"/>
                  <a:gd name="T31" fmla="*/ 63 h 113"/>
                  <a:gd name="T32" fmla="*/ 40 w 119"/>
                  <a:gd name="T33" fmla="*/ 62 h 113"/>
                  <a:gd name="T34" fmla="*/ 55 w 119"/>
                  <a:gd name="T35" fmla="*/ 71 h 113"/>
                  <a:gd name="T36" fmla="*/ 61 w 119"/>
                  <a:gd name="T3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113">
                    <a:moveTo>
                      <a:pt x="61" y="76"/>
                    </a:moveTo>
                    <a:cubicBezTo>
                      <a:pt x="61" y="77"/>
                      <a:pt x="60" y="79"/>
                      <a:pt x="59" y="81"/>
                    </a:cubicBezTo>
                    <a:cubicBezTo>
                      <a:pt x="54" y="92"/>
                      <a:pt x="58" y="101"/>
                      <a:pt x="62" y="91"/>
                    </a:cubicBezTo>
                    <a:cubicBezTo>
                      <a:pt x="65" y="84"/>
                      <a:pt x="83" y="73"/>
                      <a:pt x="76" y="67"/>
                    </a:cubicBezTo>
                    <a:cubicBezTo>
                      <a:pt x="55" y="52"/>
                      <a:pt x="49" y="61"/>
                      <a:pt x="54" y="53"/>
                    </a:cubicBezTo>
                    <a:cubicBezTo>
                      <a:pt x="66" y="36"/>
                      <a:pt x="72" y="40"/>
                      <a:pt x="60" y="31"/>
                    </a:cubicBezTo>
                    <a:cubicBezTo>
                      <a:pt x="58" y="29"/>
                      <a:pt x="53" y="31"/>
                      <a:pt x="53" y="30"/>
                    </a:cubicBezTo>
                    <a:cubicBezTo>
                      <a:pt x="52" y="18"/>
                      <a:pt x="64" y="32"/>
                      <a:pt x="63" y="26"/>
                    </a:cubicBezTo>
                    <a:cubicBezTo>
                      <a:pt x="63" y="25"/>
                      <a:pt x="56" y="24"/>
                      <a:pt x="55" y="22"/>
                    </a:cubicBezTo>
                    <a:cubicBezTo>
                      <a:pt x="55" y="22"/>
                      <a:pt x="56" y="15"/>
                      <a:pt x="57" y="14"/>
                    </a:cubicBezTo>
                    <a:cubicBezTo>
                      <a:pt x="61" y="8"/>
                      <a:pt x="69" y="4"/>
                      <a:pt x="75" y="0"/>
                    </a:cubicBezTo>
                    <a:cubicBezTo>
                      <a:pt x="103" y="9"/>
                      <a:pt x="119" y="38"/>
                      <a:pt x="111" y="67"/>
                    </a:cubicBezTo>
                    <a:cubicBezTo>
                      <a:pt x="103" y="96"/>
                      <a:pt x="73" y="113"/>
                      <a:pt x="45" y="105"/>
                    </a:cubicBezTo>
                    <a:cubicBezTo>
                      <a:pt x="17" y="97"/>
                      <a:pt x="0" y="68"/>
                      <a:pt x="8" y="39"/>
                    </a:cubicBezTo>
                    <a:cubicBezTo>
                      <a:pt x="11" y="37"/>
                      <a:pt x="14" y="35"/>
                      <a:pt x="17" y="34"/>
                    </a:cubicBezTo>
                    <a:cubicBezTo>
                      <a:pt x="39" y="23"/>
                      <a:pt x="26" y="52"/>
                      <a:pt x="32" y="63"/>
                    </a:cubicBezTo>
                    <a:cubicBezTo>
                      <a:pt x="33" y="65"/>
                      <a:pt x="38" y="64"/>
                      <a:pt x="40" y="62"/>
                    </a:cubicBezTo>
                    <a:cubicBezTo>
                      <a:pt x="48" y="54"/>
                      <a:pt x="49" y="45"/>
                      <a:pt x="55" y="71"/>
                    </a:cubicBezTo>
                    <a:cubicBezTo>
                      <a:pt x="57" y="77"/>
                      <a:pt x="60" y="75"/>
                      <a:pt x="61" y="76"/>
                    </a:cubicBez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27">
                <a:extLst>
                  <a:ext uri="{FF2B5EF4-FFF2-40B4-BE49-F238E27FC236}">
                    <a16:creationId xmlns:a16="http://schemas.microsoft.com/office/drawing/2014/main" id="{EB053510-1B70-433D-913C-DE897629E7FD}"/>
                  </a:ext>
                </a:extLst>
              </p:cNvPr>
              <p:cNvSpPr>
                <a:spLocks/>
              </p:cNvSpPr>
              <p:nvPr/>
            </p:nvSpPr>
            <p:spPr bwMode="auto">
              <a:xfrm>
                <a:off x="1254125" y="3724275"/>
                <a:ext cx="101600" cy="200025"/>
              </a:xfrm>
              <a:custGeom>
                <a:avLst/>
                <a:gdLst>
                  <a:gd name="T0" fmla="*/ 17 w 27"/>
                  <a:gd name="T1" fmla="*/ 53 h 53"/>
                  <a:gd name="T2" fmla="*/ 10 w 27"/>
                  <a:gd name="T3" fmla="*/ 43 h 53"/>
                  <a:gd name="T4" fmla="*/ 0 w 27"/>
                  <a:gd name="T5" fmla="*/ 35 h 53"/>
                  <a:gd name="T6" fmla="*/ 4 w 27"/>
                  <a:gd name="T7" fmla="*/ 28 h 53"/>
                  <a:gd name="T8" fmla="*/ 7 w 27"/>
                  <a:gd name="T9" fmla="*/ 21 h 53"/>
                  <a:gd name="T10" fmla="*/ 4 w 27"/>
                  <a:gd name="T11" fmla="*/ 13 h 53"/>
                  <a:gd name="T12" fmla="*/ 13 w 27"/>
                  <a:gd name="T13" fmla="*/ 8 h 53"/>
                  <a:gd name="T14" fmla="*/ 18 w 27"/>
                  <a:gd name="T15" fmla="*/ 9 h 53"/>
                  <a:gd name="T16" fmla="*/ 23 w 27"/>
                  <a:gd name="T17" fmla="*/ 23 h 53"/>
                  <a:gd name="T18" fmla="*/ 10 w 27"/>
                  <a:gd name="T19" fmla="*/ 20 h 53"/>
                  <a:gd name="T20" fmla="*/ 22 w 27"/>
                  <a:gd name="T21" fmla="*/ 28 h 53"/>
                  <a:gd name="T22" fmla="*/ 17 w 27"/>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3">
                    <a:moveTo>
                      <a:pt x="17" y="53"/>
                    </a:moveTo>
                    <a:cubicBezTo>
                      <a:pt x="14" y="53"/>
                      <a:pt x="17" y="43"/>
                      <a:pt x="10" y="43"/>
                    </a:cubicBezTo>
                    <a:cubicBezTo>
                      <a:pt x="6" y="43"/>
                      <a:pt x="0" y="45"/>
                      <a:pt x="0" y="35"/>
                    </a:cubicBezTo>
                    <a:cubicBezTo>
                      <a:pt x="0" y="30"/>
                      <a:pt x="4" y="30"/>
                      <a:pt x="4" y="28"/>
                    </a:cubicBezTo>
                    <a:cubicBezTo>
                      <a:pt x="5" y="21"/>
                      <a:pt x="0" y="26"/>
                      <a:pt x="7" y="21"/>
                    </a:cubicBezTo>
                    <a:cubicBezTo>
                      <a:pt x="11" y="18"/>
                      <a:pt x="0" y="17"/>
                      <a:pt x="4" y="13"/>
                    </a:cubicBezTo>
                    <a:cubicBezTo>
                      <a:pt x="7" y="8"/>
                      <a:pt x="11" y="25"/>
                      <a:pt x="13" y="8"/>
                    </a:cubicBezTo>
                    <a:cubicBezTo>
                      <a:pt x="13" y="4"/>
                      <a:pt x="17" y="0"/>
                      <a:pt x="18" y="9"/>
                    </a:cubicBezTo>
                    <a:cubicBezTo>
                      <a:pt x="18" y="11"/>
                      <a:pt x="25" y="17"/>
                      <a:pt x="23" y="23"/>
                    </a:cubicBezTo>
                    <a:cubicBezTo>
                      <a:pt x="21" y="29"/>
                      <a:pt x="14" y="17"/>
                      <a:pt x="10" y="20"/>
                    </a:cubicBezTo>
                    <a:cubicBezTo>
                      <a:pt x="3" y="27"/>
                      <a:pt x="22" y="28"/>
                      <a:pt x="22" y="28"/>
                    </a:cubicBezTo>
                    <a:cubicBezTo>
                      <a:pt x="27" y="29"/>
                      <a:pt x="23" y="53"/>
                      <a:pt x="1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1" name="Groupe 290">
            <a:extLst>
              <a:ext uri="{FF2B5EF4-FFF2-40B4-BE49-F238E27FC236}">
                <a16:creationId xmlns:a16="http://schemas.microsoft.com/office/drawing/2014/main" id="{9189205F-C5B9-423E-B9D4-CADEBF1F3E1C}"/>
              </a:ext>
            </a:extLst>
          </p:cNvPr>
          <p:cNvGrpSpPr>
            <a:grpSpLocks noChangeAspect="1"/>
          </p:cNvGrpSpPr>
          <p:nvPr>
            <p:custDataLst>
              <p:tags r:id="rId20"/>
            </p:custDataLst>
          </p:nvPr>
        </p:nvGrpSpPr>
        <p:grpSpPr>
          <a:xfrm>
            <a:off x="2260317" y="4634133"/>
            <a:ext cx="764134" cy="720000"/>
            <a:chOff x="8232775" y="671513"/>
            <a:chExt cx="962025" cy="906462"/>
          </a:xfrm>
        </p:grpSpPr>
        <p:sp>
          <p:nvSpPr>
            <p:cNvPr id="292" name="Freeform 62">
              <a:extLst>
                <a:ext uri="{FF2B5EF4-FFF2-40B4-BE49-F238E27FC236}">
                  <a16:creationId xmlns:a16="http://schemas.microsoft.com/office/drawing/2014/main" id="{91A9B65B-3414-4577-A4F1-ED5B96400A25}"/>
                </a:ext>
              </a:extLst>
            </p:cNvPr>
            <p:cNvSpPr>
              <a:spLocks/>
            </p:cNvSpPr>
            <p:nvPr/>
          </p:nvSpPr>
          <p:spPr bwMode="auto">
            <a:xfrm>
              <a:off x="8232775" y="671513"/>
              <a:ext cx="962025" cy="906462"/>
            </a:xfrm>
            <a:custGeom>
              <a:avLst/>
              <a:gdLst>
                <a:gd name="T0" fmla="*/ 14 w 256"/>
                <a:gd name="T1" fmla="*/ 147 h 241"/>
                <a:gd name="T2" fmla="*/ 102 w 256"/>
                <a:gd name="T3" fmla="*/ 13 h 241"/>
                <a:gd name="T4" fmla="*/ 242 w 256"/>
                <a:gd name="T5" fmla="*/ 102 h 241"/>
                <a:gd name="T6" fmla="*/ 153 w 256"/>
                <a:gd name="T7" fmla="*/ 228 h 241"/>
                <a:gd name="T8" fmla="*/ 14 w 256"/>
                <a:gd name="T9" fmla="*/ 147 h 241"/>
              </a:gdLst>
              <a:ahLst/>
              <a:cxnLst>
                <a:cxn ang="0">
                  <a:pos x="T0" y="T1"/>
                </a:cxn>
                <a:cxn ang="0">
                  <a:pos x="T2" y="T3"/>
                </a:cxn>
                <a:cxn ang="0">
                  <a:pos x="T4" y="T5"/>
                </a:cxn>
                <a:cxn ang="0">
                  <a:pos x="T6" y="T7"/>
                </a:cxn>
                <a:cxn ang="0">
                  <a:pos x="T8" y="T9"/>
                </a:cxn>
              </a:cxnLst>
              <a:rect l="0" t="0" r="r" b="b"/>
              <a:pathLst>
                <a:path w="256" h="241">
                  <a:moveTo>
                    <a:pt x="14" y="147"/>
                  </a:moveTo>
                  <a:cubicBezTo>
                    <a:pt x="0" y="85"/>
                    <a:pt x="40" y="25"/>
                    <a:pt x="102" y="13"/>
                  </a:cubicBezTo>
                  <a:cubicBezTo>
                    <a:pt x="165" y="0"/>
                    <a:pt x="228" y="40"/>
                    <a:pt x="242" y="102"/>
                  </a:cubicBezTo>
                  <a:cubicBezTo>
                    <a:pt x="256" y="163"/>
                    <a:pt x="216" y="216"/>
                    <a:pt x="153" y="228"/>
                  </a:cubicBezTo>
                  <a:cubicBezTo>
                    <a:pt x="90" y="241"/>
                    <a:pt x="29" y="208"/>
                    <a:pt x="14" y="147"/>
                  </a:cubicBezTo>
                </a:path>
              </a:pathLst>
            </a:custGeom>
            <a:solidFill>
              <a:srgbClr val="CE2B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93" name="Groupe 292">
              <a:extLst>
                <a:ext uri="{FF2B5EF4-FFF2-40B4-BE49-F238E27FC236}">
                  <a16:creationId xmlns:a16="http://schemas.microsoft.com/office/drawing/2014/main" id="{93DE1E1F-F34E-4DCF-8840-944EC4915683}"/>
                </a:ext>
              </a:extLst>
            </p:cNvPr>
            <p:cNvGrpSpPr/>
            <p:nvPr/>
          </p:nvGrpSpPr>
          <p:grpSpPr>
            <a:xfrm>
              <a:off x="8474075" y="908050"/>
              <a:ext cx="531813" cy="428625"/>
              <a:chOff x="8474075" y="908050"/>
              <a:chExt cx="531813" cy="428625"/>
            </a:xfrm>
          </p:grpSpPr>
          <p:sp>
            <p:nvSpPr>
              <p:cNvPr id="294" name="Freeform 63">
                <a:extLst>
                  <a:ext uri="{FF2B5EF4-FFF2-40B4-BE49-F238E27FC236}">
                    <a16:creationId xmlns:a16="http://schemas.microsoft.com/office/drawing/2014/main" id="{2FAA66BD-8EB6-4179-8F32-AB74771654BA}"/>
                  </a:ext>
                </a:extLst>
              </p:cNvPr>
              <p:cNvSpPr>
                <a:spLocks/>
              </p:cNvSpPr>
              <p:nvPr/>
            </p:nvSpPr>
            <p:spPr bwMode="auto">
              <a:xfrm>
                <a:off x="8834438" y="1122363"/>
                <a:ext cx="88900" cy="90487"/>
              </a:xfrm>
              <a:custGeom>
                <a:avLst/>
                <a:gdLst>
                  <a:gd name="T0" fmla="*/ 0 w 24"/>
                  <a:gd name="T1" fmla="*/ 24 h 24"/>
                  <a:gd name="T2" fmla="*/ 24 w 24"/>
                  <a:gd name="T3" fmla="*/ 20 h 24"/>
                  <a:gd name="T4" fmla="*/ 24 w 24"/>
                  <a:gd name="T5" fmla="*/ 14 h 24"/>
                  <a:gd name="T6" fmla="*/ 24 w 24"/>
                  <a:gd name="T7" fmla="*/ 11 h 24"/>
                  <a:gd name="T8" fmla="*/ 24 w 24"/>
                  <a:gd name="T9" fmla="*/ 0 h 24"/>
                  <a:gd name="T10" fmla="*/ 0 w 24"/>
                  <a:gd name="T11" fmla="*/ 24 h 24"/>
                </a:gdLst>
                <a:ahLst/>
                <a:cxnLst>
                  <a:cxn ang="0">
                    <a:pos x="T0" y="T1"/>
                  </a:cxn>
                  <a:cxn ang="0">
                    <a:pos x="T2" y="T3"/>
                  </a:cxn>
                  <a:cxn ang="0">
                    <a:pos x="T4" y="T5"/>
                  </a:cxn>
                  <a:cxn ang="0">
                    <a:pos x="T6" y="T7"/>
                  </a:cxn>
                  <a:cxn ang="0">
                    <a:pos x="T8" y="T9"/>
                  </a:cxn>
                  <a:cxn ang="0">
                    <a:pos x="T10" y="T11"/>
                  </a:cxn>
                </a:cxnLst>
                <a:rect l="0" t="0" r="r" b="b"/>
                <a:pathLst>
                  <a:path w="24" h="24">
                    <a:moveTo>
                      <a:pt x="0" y="24"/>
                    </a:moveTo>
                    <a:cubicBezTo>
                      <a:pt x="6" y="23"/>
                      <a:pt x="15" y="21"/>
                      <a:pt x="24" y="20"/>
                    </a:cubicBezTo>
                    <a:cubicBezTo>
                      <a:pt x="24" y="18"/>
                      <a:pt x="24" y="16"/>
                      <a:pt x="24" y="14"/>
                    </a:cubicBezTo>
                    <a:cubicBezTo>
                      <a:pt x="24" y="13"/>
                      <a:pt x="24" y="12"/>
                      <a:pt x="24" y="11"/>
                    </a:cubicBezTo>
                    <a:cubicBezTo>
                      <a:pt x="24" y="0"/>
                      <a:pt x="24" y="0"/>
                      <a:pt x="24" y="0"/>
                    </a:cubicBezTo>
                    <a:cubicBezTo>
                      <a:pt x="20" y="10"/>
                      <a:pt x="11" y="18"/>
                      <a:pt x="0"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64">
                <a:extLst>
                  <a:ext uri="{FF2B5EF4-FFF2-40B4-BE49-F238E27FC236}">
                    <a16:creationId xmlns:a16="http://schemas.microsoft.com/office/drawing/2014/main" id="{956B6099-F1DB-4071-8635-6B31E66BEFA0}"/>
                  </a:ext>
                </a:extLst>
              </p:cNvPr>
              <p:cNvSpPr>
                <a:spLocks noEditPoints="1"/>
              </p:cNvSpPr>
              <p:nvPr/>
            </p:nvSpPr>
            <p:spPr bwMode="auto">
              <a:xfrm>
                <a:off x="8474075" y="908050"/>
                <a:ext cx="449263" cy="327025"/>
              </a:xfrm>
              <a:custGeom>
                <a:avLst/>
                <a:gdLst>
                  <a:gd name="T0" fmla="*/ 78 w 120"/>
                  <a:gd name="T1" fmla="*/ 20 h 87"/>
                  <a:gd name="T2" fmla="*/ 60 w 120"/>
                  <a:gd name="T3" fmla="*/ 32 h 87"/>
                  <a:gd name="T4" fmla="*/ 43 w 120"/>
                  <a:gd name="T5" fmla="*/ 20 h 87"/>
                  <a:gd name="T6" fmla="*/ 60 w 120"/>
                  <a:gd name="T7" fmla="*/ 7 h 87"/>
                  <a:gd name="T8" fmla="*/ 78 w 120"/>
                  <a:gd name="T9" fmla="*/ 20 h 87"/>
                  <a:gd name="T10" fmla="*/ 56 w 120"/>
                  <a:gd name="T11" fmla="*/ 43 h 87"/>
                  <a:gd name="T12" fmla="*/ 60 w 120"/>
                  <a:gd name="T13" fmla="*/ 40 h 87"/>
                  <a:gd name="T14" fmla="*/ 65 w 120"/>
                  <a:gd name="T15" fmla="*/ 43 h 87"/>
                  <a:gd name="T16" fmla="*/ 60 w 120"/>
                  <a:gd name="T17" fmla="*/ 47 h 87"/>
                  <a:gd name="T18" fmla="*/ 56 w 120"/>
                  <a:gd name="T19" fmla="*/ 43 h 87"/>
                  <a:gd name="T20" fmla="*/ 43 w 120"/>
                  <a:gd name="T21" fmla="*/ 67 h 87"/>
                  <a:gd name="T22" fmla="*/ 60 w 120"/>
                  <a:gd name="T23" fmla="*/ 54 h 87"/>
                  <a:gd name="T24" fmla="*/ 78 w 120"/>
                  <a:gd name="T25" fmla="*/ 67 h 87"/>
                  <a:gd name="T26" fmla="*/ 60 w 120"/>
                  <a:gd name="T27" fmla="*/ 80 h 87"/>
                  <a:gd name="T28" fmla="*/ 43 w 120"/>
                  <a:gd name="T29" fmla="*/ 67 h 87"/>
                  <a:gd name="T30" fmla="*/ 110 w 120"/>
                  <a:gd name="T31" fmla="*/ 43 h 87"/>
                  <a:gd name="T32" fmla="*/ 93 w 120"/>
                  <a:gd name="T33" fmla="*/ 56 h 87"/>
                  <a:gd name="T34" fmla="*/ 75 w 120"/>
                  <a:gd name="T35" fmla="*/ 43 h 87"/>
                  <a:gd name="T36" fmla="*/ 93 w 120"/>
                  <a:gd name="T37" fmla="*/ 31 h 87"/>
                  <a:gd name="T38" fmla="*/ 110 w 120"/>
                  <a:gd name="T39" fmla="*/ 43 h 87"/>
                  <a:gd name="T40" fmla="*/ 10 w 120"/>
                  <a:gd name="T41" fmla="*/ 43 h 87"/>
                  <a:gd name="T42" fmla="*/ 28 w 120"/>
                  <a:gd name="T43" fmla="*/ 31 h 87"/>
                  <a:gd name="T44" fmla="*/ 45 w 120"/>
                  <a:gd name="T45" fmla="*/ 43 h 87"/>
                  <a:gd name="T46" fmla="*/ 28 w 120"/>
                  <a:gd name="T47" fmla="*/ 56 h 87"/>
                  <a:gd name="T48" fmla="*/ 10 w 120"/>
                  <a:gd name="T49" fmla="*/ 43 h 87"/>
                  <a:gd name="T50" fmla="*/ 60 w 120"/>
                  <a:gd name="T51" fmla="*/ 87 h 87"/>
                  <a:gd name="T52" fmla="*/ 120 w 120"/>
                  <a:gd name="T53" fmla="*/ 43 h 87"/>
                  <a:gd name="T54" fmla="*/ 60 w 120"/>
                  <a:gd name="T55" fmla="*/ 0 h 87"/>
                  <a:gd name="T56" fmla="*/ 0 w 120"/>
                  <a:gd name="T57" fmla="*/ 43 h 87"/>
                  <a:gd name="T58" fmla="*/ 60 w 120"/>
                  <a:gd name="T5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 h="87">
                    <a:moveTo>
                      <a:pt x="78" y="20"/>
                    </a:moveTo>
                    <a:cubicBezTo>
                      <a:pt x="78" y="27"/>
                      <a:pt x="70" y="32"/>
                      <a:pt x="60" y="32"/>
                    </a:cubicBezTo>
                    <a:cubicBezTo>
                      <a:pt x="51" y="32"/>
                      <a:pt x="43" y="27"/>
                      <a:pt x="43" y="20"/>
                    </a:cubicBezTo>
                    <a:cubicBezTo>
                      <a:pt x="43" y="13"/>
                      <a:pt x="51" y="7"/>
                      <a:pt x="60" y="7"/>
                    </a:cubicBezTo>
                    <a:cubicBezTo>
                      <a:pt x="70" y="7"/>
                      <a:pt x="78" y="13"/>
                      <a:pt x="78" y="20"/>
                    </a:cubicBezTo>
                    <a:moveTo>
                      <a:pt x="56" y="43"/>
                    </a:moveTo>
                    <a:cubicBezTo>
                      <a:pt x="56" y="42"/>
                      <a:pt x="58" y="40"/>
                      <a:pt x="60" y="40"/>
                    </a:cubicBezTo>
                    <a:cubicBezTo>
                      <a:pt x="63" y="40"/>
                      <a:pt x="65" y="42"/>
                      <a:pt x="65" y="43"/>
                    </a:cubicBezTo>
                    <a:cubicBezTo>
                      <a:pt x="65" y="45"/>
                      <a:pt x="63" y="47"/>
                      <a:pt x="60" y="47"/>
                    </a:cubicBezTo>
                    <a:cubicBezTo>
                      <a:pt x="58" y="47"/>
                      <a:pt x="56" y="45"/>
                      <a:pt x="56" y="43"/>
                    </a:cubicBezTo>
                    <a:moveTo>
                      <a:pt x="43" y="67"/>
                    </a:moveTo>
                    <a:cubicBezTo>
                      <a:pt x="43" y="60"/>
                      <a:pt x="51" y="54"/>
                      <a:pt x="60" y="54"/>
                    </a:cubicBezTo>
                    <a:cubicBezTo>
                      <a:pt x="70" y="54"/>
                      <a:pt x="78" y="60"/>
                      <a:pt x="78" y="67"/>
                    </a:cubicBezTo>
                    <a:cubicBezTo>
                      <a:pt x="78" y="74"/>
                      <a:pt x="70" y="80"/>
                      <a:pt x="60" y="80"/>
                    </a:cubicBezTo>
                    <a:cubicBezTo>
                      <a:pt x="51" y="80"/>
                      <a:pt x="43" y="74"/>
                      <a:pt x="43" y="67"/>
                    </a:cubicBezTo>
                    <a:moveTo>
                      <a:pt x="110" y="43"/>
                    </a:moveTo>
                    <a:cubicBezTo>
                      <a:pt x="110" y="50"/>
                      <a:pt x="103" y="56"/>
                      <a:pt x="93" y="56"/>
                    </a:cubicBezTo>
                    <a:cubicBezTo>
                      <a:pt x="83" y="56"/>
                      <a:pt x="75" y="50"/>
                      <a:pt x="75" y="43"/>
                    </a:cubicBezTo>
                    <a:cubicBezTo>
                      <a:pt x="75" y="36"/>
                      <a:pt x="83" y="31"/>
                      <a:pt x="93" y="31"/>
                    </a:cubicBezTo>
                    <a:cubicBezTo>
                      <a:pt x="103" y="31"/>
                      <a:pt x="110" y="36"/>
                      <a:pt x="110" y="43"/>
                    </a:cubicBezTo>
                    <a:moveTo>
                      <a:pt x="10" y="43"/>
                    </a:moveTo>
                    <a:cubicBezTo>
                      <a:pt x="10" y="36"/>
                      <a:pt x="18" y="31"/>
                      <a:pt x="28" y="31"/>
                    </a:cubicBezTo>
                    <a:cubicBezTo>
                      <a:pt x="37" y="31"/>
                      <a:pt x="45" y="36"/>
                      <a:pt x="45" y="43"/>
                    </a:cubicBezTo>
                    <a:cubicBezTo>
                      <a:pt x="45" y="50"/>
                      <a:pt x="37" y="56"/>
                      <a:pt x="28" y="56"/>
                    </a:cubicBezTo>
                    <a:cubicBezTo>
                      <a:pt x="18" y="56"/>
                      <a:pt x="10" y="50"/>
                      <a:pt x="10" y="43"/>
                    </a:cubicBezTo>
                    <a:moveTo>
                      <a:pt x="60" y="87"/>
                    </a:moveTo>
                    <a:cubicBezTo>
                      <a:pt x="94" y="87"/>
                      <a:pt x="120" y="67"/>
                      <a:pt x="120" y="43"/>
                    </a:cubicBezTo>
                    <a:cubicBezTo>
                      <a:pt x="120" y="19"/>
                      <a:pt x="94" y="0"/>
                      <a:pt x="60" y="0"/>
                    </a:cubicBezTo>
                    <a:cubicBezTo>
                      <a:pt x="27" y="0"/>
                      <a:pt x="0" y="19"/>
                      <a:pt x="0" y="43"/>
                    </a:cubicBezTo>
                    <a:cubicBezTo>
                      <a:pt x="0" y="67"/>
                      <a:pt x="27" y="87"/>
                      <a:pt x="60" y="8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65">
                <a:extLst>
                  <a:ext uri="{FF2B5EF4-FFF2-40B4-BE49-F238E27FC236}">
                    <a16:creationId xmlns:a16="http://schemas.microsoft.com/office/drawing/2014/main" id="{0AAF9E2A-4983-4118-BE8B-E2718022098D}"/>
                  </a:ext>
                </a:extLst>
              </p:cNvPr>
              <p:cNvSpPr>
                <a:spLocks/>
              </p:cNvSpPr>
              <p:nvPr/>
            </p:nvSpPr>
            <p:spPr bwMode="auto">
              <a:xfrm>
                <a:off x="8474075" y="1122363"/>
                <a:ext cx="531813" cy="214312"/>
              </a:xfrm>
              <a:custGeom>
                <a:avLst/>
                <a:gdLst>
                  <a:gd name="T0" fmla="*/ 124 w 142"/>
                  <a:gd name="T1" fmla="*/ 21 h 57"/>
                  <a:gd name="T2" fmla="*/ 79 w 142"/>
                  <a:gd name="T3" fmla="*/ 30 h 57"/>
                  <a:gd name="T4" fmla="*/ 60 w 142"/>
                  <a:gd name="T5" fmla="*/ 32 h 57"/>
                  <a:gd name="T6" fmla="*/ 0 w 142"/>
                  <a:gd name="T7" fmla="*/ 0 h 57"/>
                  <a:gd name="T8" fmla="*/ 0 w 142"/>
                  <a:gd name="T9" fmla="*/ 12 h 57"/>
                  <a:gd name="T10" fmla="*/ 0 w 142"/>
                  <a:gd name="T11" fmla="*/ 14 h 57"/>
                  <a:gd name="T12" fmla="*/ 60 w 142"/>
                  <a:gd name="T13" fmla="*/ 57 h 57"/>
                  <a:gd name="T14" fmla="*/ 90 w 142"/>
                  <a:gd name="T15" fmla="*/ 51 h 57"/>
                  <a:gd name="T16" fmla="*/ 142 w 142"/>
                  <a:gd name="T17" fmla="*/ 47 h 57"/>
                  <a:gd name="T18" fmla="*/ 142 w 142"/>
                  <a:gd name="T19" fmla="*/ 22 h 57"/>
                  <a:gd name="T20" fmla="*/ 124 w 142"/>
                  <a:gd name="T21" fmla="*/ 2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57">
                    <a:moveTo>
                      <a:pt x="124" y="21"/>
                    </a:moveTo>
                    <a:cubicBezTo>
                      <a:pt x="108" y="23"/>
                      <a:pt x="87" y="28"/>
                      <a:pt x="79" y="30"/>
                    </a:cubicBezTo>
                    <a:cubicBezTo>
                      <a:pt x="73" y="32"/>
                      <a:pt x="67" y="32"/>
                      <a:pt x="60" y="32"/>
                    </a:cubicBezTo>
                    <a:cubicBezTo>
                      <a:pt x="32" y="32"/>
                      <a:pt x="8" y="19"/>
                      <a:pt x="0" y="0"/>
                    </a:cubicBezTo>
                    <a:cubicBezTo>
                      <a:pt x="0" y="12"/>
                      <a:pt x="0" y="12"/>
                      <a:pt x="0" y="12"/>
                    </a:cubicBezTo>
                    <a:cubicBezTo>
                      <a:pt x="0" y="12"/>
                      <a:pt x="0" y="13"/>
                      <a:pt x="0" y="14"/>
                    </a:cubicBezTo>
                    <a:cubicBezTo>
                      <a:pt x="0" y="38"/>
                      <a:pt x="27" y="57"/>
                      <a:pt x="60" y="57"/>
                    </a:cubicBezTo>
                    <a:cubicBezTo>
                      <a:pt x="71" y="57"/>
                      <a:pt x="81" y="55"/>
                      <a:pt x="90" y="51"/>
                    </a:cubicBezTo>
                    <a:cubicBezTo>
                      <a:pt x="123" y="43"/>
                      <a:pt x="142" y="47"/>
                      <a:pt x="142" y="47"/>
                    </a:cubicBezTo>
                    <a:cubicBezTo>
                      <a:pt x="142" y="22"/>
                      <a:pt x="142" y="22"/>
                      <a:pt x="142" y="22"/>
                    </a:cubicBezTo>
                    <a:cubicBezTo>
                      <a:pt x="137" y="21"/>
                      <a:pt x="131" y="21"/>
                      <a:pt x="124" y="21"/>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97" name="Groupe 296">
            <a:extLst>
              <a:ext uri="{FF2B5EF4-FFF2-40B4-BE49-F238E27FC236}">
                <a16:creationId xmlns:a16="http://schemas.microsoft.com/office/drawing/2014/main" id="{63803820-87B5-47E6-9C25-83115D5BCAAE}"/>
              </a:ext>
            </a:extLst>
          </p:cNvPr>
          <p:cNvGrpSpPr/>
          <p:nvPr>
            <p:custDataLst>
              <p:tags r:id="rId21"/>
            </p:custDataLst>
          </p:nvPr>
        </p:nvGrpSpPr>
        <p:grpSpPr>
          <a:xfrm>
            <a:off x="6781069" y="4640154"/>
            <a:ext cx="764551" cy="720000"/>
            <a:chOff x="2978531" y="4464338"/>
            <a:chExt cx="764551" cy="720000"/>
          </a:xfrm>
        </p:grpSpPr>
        <p:sp>
          <p:nvSpPr>
            <p:cNvPr id="298" name="Freeform 201">
              <a:extLst>
                <a:ext uri="{FF2B5EF4-FFF2-40B4-BE49-F238E27FC236}">
                  <a16:creationId xmlns:a16="http://schemas.microsoft.com/office/drawing/2014/main" id="{8A6F039C-642A-4594-9D61-BD03549ABEB9}"/>
                </a:ext>
              </a:extLst>
            </p:cNvPr>
            <p:cNvSpPr>
              <a:spLocks noChangeAspect="1"/>
            </p:cNvSpPr>
            <p:nvPr/>
          </p:nvSpPr>
          <p:spPr bwMode="auto">
            <a:xfrm>
              <a:off x="2978531" y="4464338"/>
              <a:ext cx="764551" cy="720000"/>
            </a:xfrm>
            <a:custGeom>
              <a:avLst/>
              <a:gdLst>
                <a:gd name="T0" fmla="*/ 51 w 440"/>
                <a:gd name="T1" fmla="*/ 299 h 411"/>
                <a:gd name="T2" fmla="*/ 127 w 440"/>
                <a:gd name="T3" fmla="*/ 49 h 411"/>
                <a:gd name="T4" fmla="*/ 389 w 440"/>
                <a:gd name="T5" fmla="*/ 123 h 411"/>
                <a:gd name="T6" fmla="*/ 307 w 440"/>
                <a:gd name="T7" fmla="*/ 362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7" y="49"/>
                  </a:cubicBezTo>
                  <a:cubicBezTo>
                    <a:pt x="221" y="0"/>
                    <a:pt x="338" y="33"/>
                    <a:pt x="389" y="123"/>
                  </a:cubicBezTo>
                  <a:cubicBezTo>
                    <a:pt x="440" y="213"/>
                    <a:pt x="400" y="314"/>
                    <a:pt x="307" y="362"/>
                  </a:cubicBezTo>
                  <a:cubicBezTo>
                    <a:pt x="213" y="411"/>
                    <a:pt x="102" y="388"/>
                    <a:pt x="51" y="299"/>
                  </a:cubicBezTo>
                </a:path>
              </a:pathLst>
            </a:custGeom>
            <a:solidFill>
              <a:srgbClr val="CE2B8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299" name="Group 2">
              <a:extLst>
                <a:ext uri="{FF2B5EF4-FFF2-40B4-BE49-F238E27FC236}">
                  <a16:creationId xmlns:a16="http://schemas.microsoft.com/office/drawing/2014/main" id="{1DC8A524-DE1F-4ADF-9319-F94D84B5F0A3}"/>
                </a:ext>
              </a:extLst>
            </p:cNvPr>
            <p:cNvGrpSpPr>
              <a:grpSpLocks noChangeAspect="1"/>
            </p:cNvGrpSpPr>
            <p:nvPr/>
          </p:nvGrpSpPr>
          <p:grpSpPr>
            <a:xfrm>
              <a:off x="3126230" y="4622443"/>
              <a:ext cx="443162" cy="396000"/>
              <a:chOff x="7870278" y="3992832"/>
              <a:chExt cx="828466" cy="740302"/>
            </a:xfrm>
          </p:grpSpPr>
          <p:sp>
            <p:nvSpPr>
              <p:cNvPr id="300" name="Freeform 28">
                <a:extLst>
                  <a:ext uri="{FF2B5EF4-FFF2-40B4-BE49-F238E27FC236}">
                    <a16:creationId xmlns:a16="http://schemas.microsoft.com/office/drawing/2014/main" id="{10B27A96-25E9-4B04-BAD5-F537AC39B438}"/>
                  </a:ext>
                </a:extLst>
              </p:cNvPr>
              <p:cNvSpPr>
                <a:spLocks/>
              </p:cNvSpPr>
              <p:nvPr/>
            </p:nvSpPr>
            <p:spPr bwMode="auto">
              <a:xfrm>
                <a:off x="8011621" y="4177558"/>
                <a:ext cx="547180" cy="555576"/>
              </a:xfrm>
              <a:custGeom>
                <a:avLst/>
                <a:gdLst>
                  <a:gd name="T0" fmla="*/ 745 w 898"/>
                  <a:gd name="T1" fmla="*/ 263 h 912"/>
                  <a:gd name="T2" fmla="*/ 449 w 898"/>
                  <a:gd name="T3" fmla="*/ 0 h 912"/>
                  <a:gd name="T4" fmla="*/ 153 w 898"/>
                  <a:gd name="T5" fmla="*/ 263 h 912"/>
                  <a:gd name="T6" fmla="*/ 77 w 898"/>
                  <a:gd name="T7" fmla="*/ 331 h 912"/>
                  <a:gd name="T8" fmla="*/ 0 w 898"/>
                  <a:gd name="T9" fmla="*/ 399 h 912"/>
                  <a:gd name="T10" fmla="*/ 0 w 898"/>
                  <a:gd name="T11" fmla="*/ 835 h 912"/>
                  <a:gd name="T12" fmla="*/ 77 w 898"/>
                  <a:gd name="T13" fmla="*/ 912 h 912"/>
                  <a:gd name="T14" fmla="*/ 287 w 898"/>
                  <a:gd name="T15" fmla="*/ 912 h 912"/>
                  <a:gd name="T16" fmla="*/ 287 w 898"/>
                  <a:gd name="T17" fmla="*/ 835 h 912"/>
                  <a:gd name="T18" fmla="*/ 287 w 898"/>
                  <a:gd name="T19" fmla="*/ 758 h 912"/>
                  <a:gd name="T20" fmla="*/ 287 w 898"/>
                  <a:gd name="T21" fmla="*/ 537 h 912"/>
                  <a:gd name="T22" fmla="*/ 611 w 898"/>
                  <a:gd name="T23" fmla="*/ 537 h 912"/>
                  <a:gd name="T24" fmla="*/ 611 w 898"/>
                  <a:gd name="T25" fmla="*/ 758 h 912"/>
                  <a:gd name="T26" fmla="*/ 611 w 898"/>
                  <a:gd name="T27" fmla="*/ 835 h 912"/>
                  <a:gd name="T28" fmla="*/ 611 w 898"/>
                  <a:gd name="T29" fmla="*/ 912 h 912"/>
                  <a:gd name="T30" fmla="*/ 821 w 898"/>
                  <a:gd name="T31" fmla="*/ 912 h 912"/>
                  <a:gd name="T32" fmla="*/ 898 w 898"/>
                  <a:gd name="T33" fmla="*/ 835 h 912"/>
                  <a:gd name="T34" fmla="*/ 898 w 898"/>
                  <a:gd name="T35" fmla="*/ 399 h 912"/>
                  <a:gd name="T36" fmla="*/ 821 w 898"/>
                  <a:gd name="T37" fmla="*/ 331 h 912"/>
                  <a:gd name="T38" fmla="*/ 745 w 898"/>
                  <a:gd name="T39" fmla="*/ 263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8" h="912">
                    <a:moveTo>
                      <a:pt x="745" y="263"/>
                    </a:moveTo>
                    <a:cubicBezTo>
                      <a:pt x="449" y="0"/>
                      <a:pt x="449" y="0"/>
                      <a:pt x="449" y="0"/>
                    </a:cubicBezTo>
                    <a:cubicBezTo>
                      <a:pt x="153" y="263"/>
                      <a:pt x="153" y="263"/>
                      <a:pt x="153" y="263"/>
                    </a:cubicBezTo>
                    <a:cubicBezTo>
                      <a:pt x="77" y="331"/>
                      <a:pt x="77" y="331"/>
                      <a:pt x="77" y="331"/>
                    </a:cubicBezTo>
                    <a:cubicBezTo>
                      <a:pt x="0" y="399"/>
                      <a:pt x="0" y="399"/>
                      <a:pt x="0" y="399"/>
                    </a:cubicBezTo>
                    <a:cubicBezTo>
                      <a:pt x="0" y="835"/>
                      <a:pt x="0" y="835"/>
                      <a:pt x="0" y="835"/>
                    </a:cubicBezTo>
                    <a:cubicBezTo>
                      <a:pt x="0" y="877"/>
                      <a:pt x="34" y="912"/>
                      <a:pt x="77" y="912"/>
                    </a:cubicBezTo>
                    <a:cubicBezTo>
                      <a:pt x="287" y="912"/>
                      <a:pt x="287" y="912"/>
                      <a:pt x="287" y="912"/>
                    </a:cubicBezTo>
                    <a:cubicBezTo>
                      <a:pt x="287" y="835"/>
                      <a:pt x="287" y="835"/>
                      <a:pt x="287" y="835"/>
                    </a:cubicBezTo>
                    <a:cubicBezTo>
                      <a:pt x="287" y="758"/>
                      <a:pt x="287" y="758"/>
                      <a:pt x="287" y="758"/>
                    </a:cubicBezTo>
                    <a:cubicBezTo>
                      <a:pt x="287" y="537"/>
                      <a:pt x="287" y="537"/>
                      <a:pt x="287" y="537"/>
                    </a:cubicBezTo>
                    <a:cubicBezTo>
                      <a:pt x="611" y="537"/>
                      <a:pt x="611" y="537"/>
                      <a:pt x="611" y="537"/>
                    </a:cubicBezTo>
                    <a:cubicBezTo>
                      <a:pt x="611" y="758"/>
                      <a:pt x="611" y="758"/>
                      <a:pt x="611" y="758"/>
                    </a:cubicBezTo>
                    <a:cubicBezTo>
                      <a:pt x="611" y="835"/>
                      <a:pt x="611" y="835"/>
                      <a:pt x="611" y="835"/>
                    </a:cubicBezTo>
                    <a:cubicBezTo>
                      <a:pt x="611" y="912"/>
                      <a:pt x="611" y="912"/>
                      <a:pt x="611" y="912"/>
                    </a:cubicBezTo>
                    <a:cubicBezTo>
                      <a:pt x="821" y="912"/>
                      <a:pt x="821" y="912"/>
                      <a:pt x="821" y="912"/>
                    </a:cubicBezTo>
                    <a:cubicBezTo>
                      <a:pt x="864" y="912"/>
                      <a:pt x="898" y="877"/>
                      <a:pt x="898" y="835"/>
                    </a:cubicBezTo>
                    <a:cubicBezTo>
                      <a:pt x="898" y="399"/>
                      <a:pt x="898" y="399"/>
                      <a:pt x="898" y="399"/>
                    </a:cubicBezTo>
                    <a:cubicBezTo>
                      <a:pt x="821" y="331"/>
                      <a:pt x="821" y="331"/>
                      <a:pt x="821" y="331"/>
                    </a:cubicBezTo>
                    <a:lnTo>
                      <a:pt x="745" y="2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01" name="Freeform 29">
                <a:extLst>
                  <a:ext uri="{FF2B5EF4-FFF2-40B4-BE49-F238E27FC236}">
                    <a16:creationId xmlns:a16="http://schemas.microsoft.com/office/drawing/2014/main" id="{2E912337-1721-4F85-9679-B42717DFB0B8}"/>
                  </a:ext>
                </a:extLst>
              </p:cNvPr>
              <p:cNvSpPr>
                <a:spLocks/>
              </p:cNvSpPr>
              <p:nvPr/>
            </p:nvSpPr>
            <p:spPr bwMode="auto">
              <a:xfrm>
                <a:off x="7870278" y="3992832"/>
                <a:ext cx="828466" cy="425429"/>
              </a:xfrm>
              <a:custGeom>
                <a:avLst/>
                <a:gdLst>
                  <a:gd name="T0" fmla="*/ 1324 w 1358"/>
                  <a:gd name="T1" fmla="*/ 554 h 697"/>
                  <a:gd name="T2" fmla="*/ 730 w 1358"/>
                  <a:gd name="T3" fmla="*/ 26 h 697"/>
                  <a:gd name="T4" fmla="*/ 628 w 1358"/>
                  <a:gd name="T5" fmla="*/ 26 h 697"/>
                  <a:gd name="T6" fmla="*/ 34 w 1358"/>
                  <a:gd name="T7" fmla="*/ 554 h 697"/>
                  <a:gd name="T8" fmla="*/ 28 w 1358"/>
                  <a:gd name="T9" fmla="*/ 662 h 697"/>
                  <a:gd name="T10" fmla="*/ 85 w 1358"/>
                  <a:gd name="T11" fmla="*/ 688 h 697"/>
                  <a:gd name="T12" fmla="*/ 136 w 1358"/>
                  <a:gd name="T13" fmla="*/ 669 h 697"/>
                  <a:gd name="T14" fmla="*/ 230 w 1358"/>
                  <a:gd name="T15" fmla="*/ 586 h 697"/>
                  <a:gd name="T16" fmla="*/ 307 w 1358"/>
                  <a:gd name="T17" fmla="*/ 517 h 697"/>
                  <a:gd name="T18" fmla="*/ 679 w 1358"/>
                  <a:gd name="T19" fmla="*/ 186 h 697"/>
                  <a:gd name="T20" fmla="*/ 1051 w 1358"/>
                  <a:gd name="T21" fmla="*/ 517 h 697"/>
                  <a:gd name="T22" fmla="*/ 1128 w 1358"/>
                  <a:gd name="T23" fmla="*/ 586 h 697"/>
                  <a:gd name="T24" fmla="*/ 1222 w 1358"/>
                  <a:gd name="T25" fmla="*/ 669 h 697"/>
                  <a:gd name="T26" fmla="*/ 1330 w 1358"/>
                  <a:gd name="T27" fmla="*/ 662 h 697"/>
                  <a:gd name="T28" fmla="*/ 1324 w 1358"/>
                  <a:gd name="T29" fmla="*/ 554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8" h="697">
                    <a:moveTo>
                      <a:pt x="1324" y="554"/>
                    </a:moveTo>
                    <a:cubicBezTo>
                      <a:pt x="730" y="26"/>
                      <a:pt x="730" y="26"/>
                      <a:pt x="730" y="26"/>
                    </a:cubicBezTo>
                    <a:cubicBezTo>
                      <a:pt x="701" y="0"/>
                      <a:pt x="657" y="0"/>
                      <a:pt x="628" y="26"/>
                    </a:cubicBezTo>
                    <a:cubicBezTo>
                      <a:pt x="34" y="554"/>
                      <a:pt x="34" y="554"/>
                      <a:pt x="34" y="554"/>
                    </a:cubicBezTo>
                    <a:cubicBezTo>
                      <a:pt x="3" y="582"/>
                      <a:pt x="0" y="631"/>
                      <a:pt x="28" y="662"/>
                    </a:cubicBezTo>
                    <a:cubicBezTo>
                      <a:pt x="43" y="679"/>
                      <a:pt x="64" y="688"/>
                      <a:pt x="85" y="688"/>
                    </a:cubicBezTo>
                    <a:cubicBezTo>
                      <a:pt x="104" y="688"/>
                      <a:pt x="122" y="682"/>
                      <a:pt x="136" y="669"/>
                    </a:cubicBezTo>
                    <a:cubicBezTo>
                      <a:pt x="230" y="586"/>
                      <a:pt x="230" y="586"/>
                      <a:pt x="230" y="586"/>
                    </a:cubicBezTo>
                    <a:cubicBezTo>
                      <a:pt x="307" y="517"/>
                      <a:pt x="307" y="517"/>
                      <a:pt x="307" y="517"/>
                    </a:cubicBezTo>
                    <a:cubicBezTo>
                      <a:pt x="679" y="186"/>
                      <a:pt x="679" y="186"/>
                      <a:pt x="679" y="186"/>
                    </a:cubicBezTo>
                    <a:cubicBezTo>
                      <a:pt x="1051" y="517"/>
                      <a:pt x="1051" y="517"/>
                      <a:pt x="1051" y="517"/>
                    </a:cubicBezTo>
                    <a:cubicBezTo>
                      <a:pt x="1128" y="586"/>
                      <a:pt x="1128" y="586"/>
                      <a:pt x="1128" y="586"/>
                    </a:cubicBezTo>
                    <a:cubicBezTo>
                      <a:pt x="1222" y="669"/>
                      <a:pt x="1222" y="669"/>
                      <a:pt x="1222" y="669"/>
                    </a:cubicBezTo>
                    <a:cubicBezTo>
                      <a:pt x="1253" y="697"/>
                      <a:pt x="1302" y="694"/>
                      <a:pt x="1330" y="662"/>
                    </a:cubicBezTo>
                    <a:cubicBezTo>
                      <a:pt x="1358" y="631"/>
                      <a:pt x="1355" y="582"/>
                      <a:pt x="1324" y="55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sp>
        <p:nvSpPr>
          <p:cNvPr id="302" name="Rectangle 301">
            <a:extLst>
              <a:ext uri="{FF2B5EF4-FFF2-40B4-BE49-F238E27FC236}">
                <a16:creationId xmlns:a16="http://schemas.microsoft.com/office/drawing/2014/main" id="{C0B6EC83-1A02-4FC5-9F21-ADA6407133C8}"/>
              </a:ext>
            </a:extLst>
          </p:cNvPr>
          <p:cNvSpPr/>
          <p:nvPr>
            <p:custDataLst>
              <p:tags r:id="rId22"/>
            </p:custDataLst>
          </p:nvPr>
        </p:nvSpPr>
        <p:spPr>
          <a:xfrm>
            <a:off x="1240332" y="5365986"/>
            <a:ext cx="2527299" cy="984885"/>
          </a:xfrm>
          <a:prstGeom prst="rect">
            <a:avLst/>
          </a:prstGeom>
        </p:spPr>
        <p:txBody>
          <a:bodyPr wrap="square" lIns="91440" tIns="45720" rIns="91440" bIns="45720" anchor="t">
            <a:spAutoFit/>
          </a:bodyPr>
          <a:lstStyle/>
          <a:p>
            <a:pPr algn="ctr"/>
            <a:r>
              <a:rPr lang="fr-FR" sz="1200" b="1" dirty="0">
                <a:solidFill>
                  <a:schemeClr val="accent3"/>
                </a:solidFill>
                <a:latin typeface="Ubuntu"/>
                <a:ea typeface="Verdana"/>
              </a:rPr>
              <a:t>Jusqu’à 150€ de subvention</a:t>
            </a:r>
            <a:endParaRPr lang="fr-FR" sz="1200" b="1" dirty="0">
              <a:solidFill>
                <a:schemeClr val="accent3"/>
              </a:solidFill>
              <a:latin typeface="Ubuntu"/>
            </a:endParaRPr>
          </a:p>
          <a:p>
            <a:pPr algn="ctr"/>
            <a:r>
              <a:rPr lang="fr-FR" sz="1200" b="1" dirty="0">
                <a:solidFill>
                  <a:schemeClr val="accent3"/>
                </a:solidFill>
                <a:latin typeface="Ubuntu"/>
              </a:rPr>
              <a:t>CSEE local</a:t>
            </a:r>
          </a:p>
          <a:p>
            <a:pPr algn="ctr"/>
            <a:r>
              <a:rPr lang="fr-FR" sz="1200" dirty="0">
                <a:solidFill>
                  <a:schemeClr val="accent3"/>
                </a:solidFill>
                <a:latin typeface="Ubuntu"/>
              </a:rPr>
              <a:t>Participation financière aux activités extraprofessionnelles</a:t>
            </a:r>
          </a:p>
          <a:p>
            <a:pPr algn="ctr"/>
            <a:r>
              <a:rPr lang="fr-FR" sz="1000" dirty="0">
                <a:solidFill>
                  <a:schemeClr val="accent3"/>
                </a:solidFill>
                <a:latin typeface="Ubuntu"/>
                <a:ea typeface="Verdana"/>
              </a:rPr>
              <a:t>(Sport, cinéma, concerts...  )</a:t>
            </a:r>
            <a:endParaRPr lang="fr-FR" sz="1200" dirty="0">
              <a:solidFill>
                <a:schemeClr val="accent3"/>
              </a:solidFill>
              <a:latin typeface="Ubuntu"/>
              <a:ea typeface="Verdana"/>
            </a:endParaRPr>
          </a:p>
        </p:txBody>
      </p:sp>
      <p:sp>
        <p:nvSpPr>
          <p:cNvPr id="303" name="Rectangle 302">
            <a:extLst>
              <a:ext uri="{FF2B5EF4-FFF2-40B4-BE49-F238E27FC236}">
                <a16:creationId xmlns:a16="http://schemas.microsoft.com/office/drawing/2014/main" id="{70920093-D416-4200-A7B0-1D23AEDA1A8E}"/>
              </a:ext>
            </a:extLst>
          </p:cNvPr>
          <p:cNvSpPr/>
          <p:nvPr>
            <p:custDataLst>
              <p:tags r:id="rId23"/>
            </p:custDataLst>
          </p:nvPr>
        </p:nvSpPr>
        <p:spPr>
          <a:xfrm>
            <a:off x="4016243" y="5359831"/>
            <a:ext cx="1704761" cy="738664"/>
          </a:xfrm>
          <a:prstGeom prst="rect">
            <a:avLst/>
          </a:prstGeom>
        </p:spPr>
        <p:txBody>
          <a:bodyPr wrap="square" lIns="91440" tIns="45720" rIns="91440" bIns="45720" anchor="t">
            <a:spAutoFit/>
          </a:bodyPr>
          <a:lstStyle/>
          <a:p>
            <a:pPr algn="ctr"/>
            <a:r>
              <a:rPr lang="fr-FR" sz="1200" b="1" dirty="0">
                <a:solidFill>
                  <a:schemeClr val="accent3"/>
                </a:solidFill>
                <a:latin typeface="Ubuntu"/>
              </a:rPr>
              <a:t>CSEE</a:t>
            </a:r>
            <a:endParaRPr lang="fr-FR" sz="1200" b="1" dirty="0">
              <a:solidFill>
                <a:schemeClr val="accent3"/>
              </a:solidFill>
              <a:latin typeface="Ubuntu" panose="020B0504030602030204" pitchFamily="34" charset="0"/>
            </a:endParaRPr>
          </a:p>
          <a:p>
            <a:pPr algn="ctr"/>
            <a:r>
              <a:rPr lang="fr-FR" sz="1000" dirty="0">
                <a:solidFill>
                  <a:schemeClr val="accent3"/>
                </a:solidFill>
                <a:latin typeface="Ubuntu"/>
                <a:ea typeface="Verdana"/>
              </a:rPr>
              <a:t>(Voyages, locations, </a:t>
            </a:r>
            <a:r>
              <a:rPr lang="fr-FR" sz="1000" dirty="0" err="1">
                <a:solidFill>
                  <a:schemeClr val="accent3"/>
                </a:solidFill>
                <a:latin typeface="Ubuntu"/>
                <a:ea typeface="Verdana"/>
              </a:rPr>
              <a:t>AirBNB</a:t>
            </a:r>
            <a:r>
              <a:rPr lang="fr-FR" sz="1000" dirty="0">
                <a:solidFill>
                  <a:schemeClr val="accent3"/>
                </a:solidFill>
                <a:latin typeface="Ubuntu"/>
                <a:ea typeface="Verdana"/>
              </a:rPr>
              <a:t> remboursé en partie...)</a:t>
            </a:r>
            <a:endParaRPr lang="fr-FR" sz="1200" dirty="0">
              <a:solidFill>
                <a:schemeClr val="accent3"/>
              </a:solidFill>
              <a:latin typeface="Ubuntu"/>
              <a:ea typeface="Verdana"/>
            </a:endParaRPr>
          </a:p>
        </p:txBody>
      </p:sp>
      <p:sp>
        <p:nvSpPr>
          <p:cNvPr id="304" name="Rectangle 303">
            <a:extLst>
              <a:ext uri="{FF2B5EF4-FFF2-40B4-BE49-F238E27FC236}">
                <a16:creationId xmlns:a16="http://schemas.microsoft.com/office/drawing/2014/main" id="{123ED24E-7FD3-4FB0-B77E-22A9E30D680B}"/>
              </a:ext>
            </a:extLst>
          </p:cNvPr>
          <p:cNvSpPr/>
          <p:nvPr>
            <p:custDataLst>
              <p:tags r:id="rId24"/>
            </p:custDataLst>
          </p:nvPr>
        </p:nvSpPr>
        <p:spPr>
          <a:xfrm>
            <a:off x="6075835" y="5364007"/>
            <a:ext cx="2150581" cy="430887"/>
          </a:xfrm>
          <a:prstGeom prst="rect">
            <a:avLst/>
          </a:prstGeom>
        </p:spPr>
        <p:txBody>
          <a:bodyPr wrap="square" lIns="91440" tIns="45720" rIns="91440" bIns="45720" anchor="t">
            <a:spAutoFit/>
          </a:bodyPr>
          <a:lstStyle/>
          <a:p>
            <a:pPr algn="ctr"/>
            <a:r>
              <a:rPr lang="fr-FR" sz="1200">
                <a:solidFill>
                  <a:schemeClr val="bg1"/>
                </a:solidFill>
                <a:latin typeface="Ubuntu"/>
              </a:rPr>
              <a:t>Adhésion </a:t>
            </a:r>
            <a:r>
              <a:rPr lang="fr-FR" sz="1200" b="1">
                <a:solidFill>
                  <a:schemeClr val="bg1"/>
                </a:solidFill>
                <a:latin typeface="Ubuntu"/>
              </a:rPr>
              <a:t>Action Logement </a:t>
            </a:r>
            <a:br>
              <a:rPr lang="fr-FR" sz="1200">
                <a:latin typeface="Ubuntu" panose="020B0504030602030204" pitchFamily="34" charset="0"/>
              </a:rPr>
            </a:br>
            <a:r>
              <a:rPr lang="fr-FR" sz="1000">
                <a:solidFill>
                  <a:schemeClr val="bg1"/>
                </a:solidFill>
                <a:latin typeface="Ubuntu"/>
                <a:ea typeface="Verdana"/>
              </a:rPr>
              <a:t>(1% logement…)</a:t>
            </a:r>
            <a:r>
              <a:rPr lang="fr-FR" sz="1000">
                <a:solidFill>
                  <a:schemeClr val="bg1"/>
                </a:solidFill>
                <a:latin typeface="Verdana"/>
                <a:ea typeface="Verdana"/>
                <a:cs typeface="Verdana"/>
              </a:rPr>
              <a:t> </a:t>
            </a:r>
            <a:endParaRPr lang="fr-FR" sz="1100">
              <a:solidFill>
                <a:schemeClr val="bg1"/>
              </a:solidFill>
              <a:latin typeface="Verdana"/>
              <a:ea typeface="Verdana"/>
              <a:cs typeface="Verdana"/>
            </a:endParaRPr>
          </a:p>
        </p:txBody>
      </p:sp>
      <p:sp>
        <p:nvSpPr>
          <p:cNvPr id="2" name="Rectangle 1">
            <a:extLst>
              <a:ext uri="{FF2B5EF4-FFF2-40B4-BE49-F238E27FC236}">
                <a16:creationId xmlns:a16="http://schemas.microsoft.com/office/drawing/2014/main" id="{B7183F1B-3100-4C65-820C-104A8C3EA3D6}"/>
              </a:ext>
            </a:extLst>
          </p:cNvPr>
          <p:cNvSpPr/>
          <p:nvPr/>
        </p:nvSpPr>
        <p:spPr>
          <a:xfrm>
            <a:off x="283363" y="6513225"/>
            <a:ext cx="6007329" cy="307777"/>
          </a:xfrm>
          <a:prstGeom prst="rect">
            <a:avLst/>
          </a:prstGeom>
        </p:spPr>
        <p:txBody>
          <a:bodyPr wrap="square">
            <a:spAutoFit/>
          </a:bodyPr>
          <a:lstStyle/>
          <a:p>
            <a:r>
              <a:rPr lang="fr-FR" sz="700" dirty="0">
                <a:solidFill>
                  <a:schemeClr val="accent3"/>
                </a:solidFill>
                <a:latin typeface="Verdana" panose="020B0604030504040204" pitchFamily="34" charset="0"/>
                <a:ea typeface="Verdana" panose="020B0604030504040204" pitchFamily="34" charset="0"/>
              </a:rPr>
              <a:t>*épargne accessible au moment de la retraite sous forme de rente ou de capital. Capgemini prend en charge les frais de tenue de compte, et aide à épargner en complétant les versements par un abondement</a:t>
            </a:r>
          </a:p>
        </p:txBody>
      </p:sp>
      <p:sp>
        <p:nvSpPr>
          <p:cNvPr id="3" name="Rectangle 2">
            <a:extLst>
              <a:ext uri="{FF2B5EF4-FFF2-40B4-BE49-F238E27FC236}">
                <a16:creationId xmlns:a16="http://schemas.microsoft.com/office/drawing/2014/main" id="{8B3ACB39-1DFB-480D-ADFF-2B55AC712658}"/>
              </a:ext>
            </a:extLst>
          </p:cNvPr>
          <p:cNvSpPr/>
          <p:nvPr/>
        </p:nvSpPr>
        <p:spPr>
          <a:xfrm>
            <a:off x="6536882" y="6520904"/>
            <a:ext cx="5744492" cy="307777"/>
          </a:xfrm>
          <a:prstGeom prst="rect">
            <a:avLst/>
          </a:prstGeom>
        </p:spPr>
        <p:txBody>
          <a:bodyPr wrap="square" lIns="91440" tIns="45720" rIns="91440" bIns="45720" anchor="t">
            <a:spAutoFit/>
          </a:bodyPr>
          <a:lstStyle/>
          <a:p>
            <a:r>
              <a:rPr lang="fr-FR" sz="700" dirty="0">
                <a:solidFill>
                  <a:schemeClr val="accent3"/>
                </a:solidFill>
                <a:latin typeface="Verdana"/>
                <a:ea typeface="Verdana"/>
                <a:cs typeface="Verdana"/>
              </a:rPr>
              <a:t>**Placement jusqu’à 2,5% de la rémunération brute annuelle, sur un placement protégé pendant 5 ans, mais bénéficie de la hausse potentielle de l’action, un effet de levier permettant de démultiplier ses gains.</a:t>
            </a:r>
          </a:p>
        </p:txBody>
      </p:sp>
      <p:sp>
        <p:nvSpPr>
          <p:cNvPr id="132" name="Freeform 21">
            <a:extLst>
              <a:ext uri="{FF2B5EF4-FFF2-40B4-BE49-F238E27FC236}">
                <a16:creationId xmlns:a16="http://schemas.microsoft.com/office/drawing/2014/main" id="{A30F2550-25DD-4F02-A677-5CBE3B230F6A}"/>
              </a:ext>
            </a:extLst>
          </p:cNvPr>
          <p:cNvSpPr>
            <a:spLocks/>
          </p:cNvSpPr>
          <p:nvPr>
            <p:custDataLst>
              <p:tags r:id="rId25"/>
            </p:custDataLst>
          </p:nvPr>
        </p:nvSpPr>
        <p:spPr bwMode="auto">
          <a:xfrm>
            <a:off x="9148416" y="1184656"/>
            <a:ext cx="766640" cy="720000"/>
          </a:xfrm>
          <a:custGeom>
            <a:avLst/>
            <a:gdLst>
              <a:gd name="T0" fmla="*/ 62 w 439"/>
              <a:gd name="T1" fmla="*/ 322 h 410"/>
              <a:gd name="T2" fmla="*/ 106 w 439"/>
              <a:gd name="T3" fmla="*/ 61 h 410"/>
              <a:gd name="T4" fmla="*/ 376 w 439"/>
              <a:gd name="T5" fmla="*/ 99 h 410"/>
              <a:gd name="T6" fmla="*/ 327 w 439"/>
              <a:gd name="T7" fmla="*/ 348 h 410"/>
              <a:gd name="T8" fmla="*/ 62 w 439"/>
              <a:gd name="T9" fmla="*/ 322 h 410"/>
            </a:gdLst>
            <a:ahLst/>
            <a:cxnLst>
              <a:cxn ang="0">
                <a:pos x="T0" y="T1"/>
              </a:cxn>
              <a:cxn ang="0">
                <a:pos x="T2" y="T3"/>
              </a:cxn>
              <a:cxn ang="0">
                <a:pos x="T4" y="T5"/>
              </a:cxn>
              <a:cxn ang="0">
                <a:pos x="T6" y="T7"/>
              </a:cxn>
              <a:cxn ang="0">
                <a:pos x="T8" y="T9"/>
              </a:cxn>
            </a:cxnLst>
            <a:rect l="0" t="0" r="r" b="b"/>
            <a:pathLst>
              <a:path w="439" h="410">
                <a:moveTo>
                  <a:pt x="62" y="322"/>
                </a:moveTo>
                <a:cubicBezTo>
                  <a:pt x="0" y="238"/>
                  <a:pt x="19" y="123"/>
                  <a:pt x="106" y="61"/>
                </a:cubicBezTo>
                <a:cubicBezTo>
                  <a:pt x="191" y="0"/>
                  <a:pt x="312" y="17"/>
                  <a:pt x="376" y="99"/>
                </a:cubicBezTo>
                <a:cubicBezTo>
                  <a:pt x="439" y="182"/>
                  <a:pt x="412" y="288"/>
                  <a:pt x="327" y="348"/>
                </a:cubicBezTo>
                <a:cubicBezTo>
                  <a:pt x="240" y="410"/>
                  <a:pt x="126" y="403"/>
                  <a:pt x="62" y="322"/>
                </a:cubicBezTo>
              </a:path>
            </a:pathLst>
          </a:custGeom>
          <a:solidFill>
            <a:srgbClr val="2B0A3D"/>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pic>
        <p:nvPicPr>
          <p:cNvPr id="5122" name="Picture 2">
            <a:extLst>
              <a:ext uri="{FF2B5EF4-FFF2-40B4-BE49-F238E27FC236}">
                <a16:creationId xmlns:a16="http://schemas.microsoft.com/office/drawing/2014/main" id="{856D3CC0-1C60-404A-A9E7-AFAACB773342}"/>
              </a:ext>
            </a:extLst>
          </p:cNvPr>
          <p:cNvPicPr>
            <a:picLocks noChangeAspect="1" noChangeArrowheads="1"/>
          </p:cNvPicPr>
          <p:nvPr>
            <p:custDataLst>
              <p:tags r:id="rId26"/>
            </p:custDataLst>
          </p:nvPr>
        </p:nvPicPr>
        <p:blipFill>
          <a:blip r:embed="rId29" cstate="hqprint">
            <a:biLevel thresh="25000"/>
            <a:extLst>
              <a:ext uri="{BEBA8EAE-BF5A-486C-A8C5-ECC9F3942E4B}">
                <a14:imgProps xmlns:a14="http://schemas.microsoft.com/office/drawing/2010/main">
                  <a14:imgLayer r:embed="rId30">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185122" y="1328948"/>
            <a:ext cx="626415" cy="322699"/>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19">
            <a:extLst>
              <a:ext uri="{FF2B5EF4-FFF2-40B4-BE49-F238E27FC236}">
                <a16:creationId xmlns:a16="http://schemas.microsoft.com/office/drawing/2014/main" id="{2A1863CD-FB9C-44F2-B75A-B40330A28715}"/>
              </a:ext>
            </a:extLst>
          </p:cNvPr>
          <p:cNvSpPr>
            <a:spLocks/>
          </p:cNvSpPr>
          <p:nvPr/>
        </p:nvSpPr>
        <p:spPr bwMode="auto">
          <a:xfrm>
            <a:off x="5996358" y="1474756"/>
            <a:ext cx="262648" cy="217190"/>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Titre 1">
            <a:extLst>
              <a:ext uri="{FF2B5EF4-FFF2-40B4-BE49-F238E27FC236}">
                <a16:creationId xmlns:a16="http://schemas.microsoft.com/office/drawing/2014/main" id="{A0959346-82E8-4F41-939A-0968611E9C72}"/>
              </a:ext>
            </a:extLst>
          </p:cNvPr>
          <p:cNvSpPr>
            <a:spLocks noGrp="1"/>
          </p:cNvSpPr>
          <p:nvPr>
            <p:ph type="title"/>
          </p:nvPr>
        </p:nvSpPr>
        <p:spPr>
          <a:xfrm>
            <a:off x="407988" y="404813"/>
            <a:ext cx="9864476" cy="863600"/>
          </a:xfrm>
        </p:spPr>
        <p:txBody>
          <a:bodyPr/>
          <a:lstStyle/>
          <a:p>
            <a:r>
              <a:rPr lang="fr-FR" b="1" dirty="0">
                <a:solidFill>
                  <a:schemeClr val="accent3"/>
                </a:solidFill>
                <a:latin typeface="Ubuntu" panose="020B0504030602030204" pitchFamily="34" charset="0"/>
              </a:rPr>
              <a:t>Avantages</a:t>
            </a:r>
          </a:p>
        </p:txBody>
      </p:sp>
      <p:grpSp>
        <p:nvGrpSpPr>
          <p:cNvPr id="139" name="Groupe 138">
            <a:extLst>
              <a:ext uri="{FF2B5EF4-FFF2-40B4-BE49-F238E27FC236}">
                <a16:creationId xmlns:a16="http://schemas.microsoft.com/office/drawing/2014/main" id="{C2AA2EE6-7047-46AB-B43E-0DE103579344}"/>
              </a:ext>
            </a:extLst>
          </p:cNvPr>
          <p:cNvGrpSpPr>
            <a:grpSpLocks noChangeAspect="1"/>
          </p:cNvGrpSpPr>
          <p:nvPr/>
        </p:nvGrpSpPr>
        <p:grpSpPr>
          <a:xfrm>
            <a:off x="6455212" y="1122578"/>
            <a:ext cx="768814" cy="720000"/>
            <a:chOff x="2709863" y="4014788"/>
            <a:chExt cx="900113" cy="842962"/>
          </a:xfrm>
        </p:grpSpPr>
        <p:sp>
          <p:nvSpPr>
            <p:cNvPr id="140" name="Freeform 227">
              <a:extLst>
                <a:ext uri="{FF2B5EF4-FFF2-40B4-BE49-F238E27FC236}">
                  <a16:creationId xmlns:a16="http://schemas.microsoft.com/office/drawing/2014/main" id="{841F0976-A7BD-4893-9F81-30CD04944F59}"/>
                </a:ext>
              </a:extLst>
            </p:cNvPr>
            <p:cNvSpPr>
              <a:spLocks/>
            </p:cNvSpPr>
            <p:nvPr/>
          </p:nvSpPr>
          <p:spPr bwMode="auto">
            <a:xfrm>
              <a:off x="2709863" y="4014788"/>
              <a:ext cx="900113" cy="842962"/>
            </a:xfrm>
            <a:custGeom>
              <a:avLst/>
              <a:gdLst>
                <a:gd name="T0" fmla="*/ 38 w 266"/>
                <a:gd name="T1" fmla="*/ 194 h 248"/>
                <a:gd name="T2" fmla="*/ 63 w 266"/>
                <a:gd name="T3" fmla="*/ 37 h 248"/>
                <a:gd name="T4" fmla="*/ 228 w 266"/>
                <a:gd name="T5" fmla="*/ 60 h 248"/>
                <a:gd name="T6" fmla="*/ 198 w 266"/>
                <a:gd name="T7" fmla="*/ 211 h 248"/>
                <a:gd name="T8" fmla="*/ 38 w 266"/>
                <a:gd name="T9" fmla="*/ 194 h 248"/>
              </a:gdLst>
              <a:ahLst/>
              <a:cxnLst>
                <a:cxn ang="0">
                  <a:pos x="T0" y="T1"/>
                </a:cxn>
                <a:cxn ang="0">
                  <a:pos x="T2" y="T3"/>
                </a:cxn>
                <a:cxn ang="0">
                  <a:pos x="T4" y="T5"/>
                </a:cxn>
                <a:cxn ang="0">
                  <a:pos x="T6" y="T7"/>
                </a:cxn>
                <a:cxn ang="0">
                  <a:pos x="T8" y="T9"/>
                </a:cxn>
              </a:cxnLst>
              <a:rect l="0" t="0" r="r" b="b"/>
              <a:pathLst>
                <a:path w="266" h="248">
                  <a:moveTo>
                    <a:pt x="38" y="194"/>
                  </a:moveTo>
                  <a:cubicBezTo>
                    <a:pt x="0" y="144"/>
                    <a:pt x="11" y="74"/>
                    <a:pt x="63" y="37"/>
                  </a:cubicBezTo>
                  <a:cubicBezTo>
                    <a:pt x="116" y="0"/>
                    <a:pt x="189" y="10"/>
                    <a:pt x="228" y="60"/>
                  </a:cubicBezTo>
                  <a:cubicBezTo>
                    <a:pt x="266" y="110"/>
                    <a:pt x="250" y="174"/>
                    <a:pt x="198" y="211"/>
                  </a:cubicBezTo>
                  <a:cubicBezTo>
                    <a:pt x="145" y="248"/>
                    <a:pt x="76" y="244"/>
                    <a:pt x="38" y="19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81" name="Groupe 180">
              <a:extLst>
                <a:ext uri="{FF2B5EF4-FFF2-40B4-BE49-F238E27FC236}">
                  <a16:creationId xmlns:a16="http://schemas.microsoft.com/office/drawing/2014/main" id="{EAAE3CD6-341B-4825-94F6-F5E1197C0AF7}"/>
                </a:ext>
              </a:extLst>
            </p:cNvPr>
            <p:cNvGrpSpPr/>
            <p:nvPr/>
          </p:nvGrpSpPr>
          <p:grpSpPr>
            <a:xfrm>
              <a:off x="2963863" y="4144963"/>
              <a:ext cx="371475" cy="552450"/>
              <a:chOff x="2963863" y="4144963"/>
              <a:chExt cx="371475" cy="552450"/>
            </a:xfrm>
          </p:grpSpPr>
          <p:sp>
            <p:nvSpPr>
              <p:cNvPr id="182" name="Freeform 228">
                <a:extLst>
                  <a:ext uri="{FF2B5EF4-FFF2-40B4-BE49-F238E27FC236}">
                    <a16:creationId xmlns:a16="http://schemas.microsoft.com/office/drawing/2014/main" id="{50BC917E-966A-4F1E-8432-B6299CF0CAAA}"/>
                  </a:ext>
                </a:extLst>
              </p:cNvPr>
              <p:cNvSpPr>
                <a:spLocks/>
              </p:cNvSpPr>
              <p:nvPr/>
            </p:nvSpPr>
            <p:spPr bwMode="auto">
              <a:xfrm>
                <a:off x="2963863" y="4410075"/>
                <a:ext cx="371475" cy="268287"/>
              </a:xfrm>
              <a:custGeom>
                <a:avLst/>
                <a:gdLst>
                  <a:gd name="T0" fmla="*/ 56 w 110"/>
                  <a:gd name="T1" fmla="*/ 1 h 79"/>
                  <a:gd name="T2" fmla="*/ 22 w 110"/>
                  <a:gd name="T3" fmla="*/ 12 h 79"/>
                  <a:gd name="T4" fmla="*/ 0 w 110"/>
                  <a:gd name="T5" fmla="*/ 64 h 79"/>
                  <a:gd name="T6" fmla="*/ 17 w 110"/>
                  <a:gd name="T7" fmla="*/ 65 h 79"/>
                  <a:gd name="T8" fmla="*/ 110 w 110"/>
                  <a:gd name="T9" fmla="*/ 60 h 79"/>
                  <a:gd name="T10" fmla="*/ 78 w 110"/>
                  <a:gd name="T11" fmla="*/ 5 h 79"/>
                  <a:gd name="T12" fmla="*/ 56 w 110"/>
                  <a:gd name="T13" fmla="*/ 1 h 79"/>
                </a:gdLst>
                <a:ahLst/>
                <a:cxnLst>
                  <a:cxn ang="0">
                    <a:pos x="T0" y="T1"/>
                  </a:cxn>
                  <a:cxn ang="0">
                    <a:pos x="T2" y="T3"/>
                  </a:cxn>
                  <a:cxn ang="0">
                    <a:pos x="T4" y="T5"/>
                  </a:cxn>
                  <a:cxn ang="0">
                    <a:pos x="T6" y="T7"/>
                  </a:cxn>
                  <a:cxn ang="0">
                    <a:pos x="T8" y="T9"/>
                  </a:cxn>
                  <a:cxn ang="0">
                    <a:pos x="T10" y="T11"/>
                  </a:cxn>
                  <a:cxn ang="0">
                    <a:pos x="T12" y="T13"/>
                  </a:cxn>
                </a:cxnLst>
                <a:rect l="0" t="0" r="r" b="b"/>
                <a:pathLst>
                  <a:path w="110" h="79">
                    <a:moveTo>
                      <a:pt x="56" y="1"/>
                    </a:moveTo>
                    <a:cubicBezTo>
                      <a:pt x="56" y="1"/>
                      <a:pt x="35" y="0"/>
                      <a:pt x="22" y="12"/>
                    </a:cubicBezTo>
                    <a:cubicBezTo>
                      <a:pt x="12" y="22"/>
                      <a:pt x="0" y="64"/>
                      <a:pt x="0" y="64"/>
                    </a:cubicBezTo>
                    <a:cubicBezTo>
                      <a:pt x="0" y="64"/>
                      <a:pt x="7" y="61"/>
                      <a:pt x="17" y="65"/>
                    </a:cubicBezTo>
                    <a:cubicBezTo>
                      <a:pt x="49" y="77"/>
                      <a:pt x="101" y="79"/>
                      <a:pt x="110" y="60"/>
                    </a:cubicBezTo>
                    <a:cubicBezTo>
                      <a:pt x="110" y="60"/>
                      <a:pt x="104" y="16"/>
                      <a:pt x="78" y="5"/>
                    </a:cubicBezTo>
                    <a:cubicBezTo>
                      <a:pt x="68" y="2"/>
                      <a:pt x="56" y="1"/>
                      <a:pt x="56" y="1"/>
                    </a:cubicBezTo>
                    <a:close/>
                  </a:path>
                </a:pathLst>
              </a:custGeom>
              <a:solidFill>
                <a:srgbClr val="CB29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29">
                <a:extLst>
                  <a:ext uri="{FF2B5EF4-FFF2-40B4-BE49-F238E27FC236}">
                    <a16:creationId xmlns:a16="http://schemas.microsoft.com/office/drawing/2014/main" id="{FEA9F006-7441-46B1-A22D-C53E3AF33534}"/>
                  </a:ext>
                </a:extLst>
              </p:cNvPr>
              <p:cNvSpPr>
                <a:spLocks/>
              </p:cNvSpPr>
              <p:nvPr/>
            </p:nvSpPr>
            <p:spPr bwMode="auto">
              <a:xfrm>
                <a:off x="3122613" y="4389438"/>
                <a:ext cx="60325" cy="63500"/>
              </a:xfrm>
              <a:custGeom>
                <a:avLst/>
                <a:gdLst>
                  <a:gd name="T0" fmla="*/ 0 w 18"/>
                  <a:gd name="T1" fmla="*/ 0 h 19"/>
                  <a:gd name="T2" fmla="*/ 0 w 18"/>
                  <a:gd name="T3" fmla="*/ 11 h 19"/>
                  <a:gd name="T4" fmla="*/ 7 w 18"/>
                  <a:gd name="T5" fmla="*/ 19 h 19"/>
                  <a:gd name="T6" fmla="*/ 17 w 18"/>
                  <a:gd name="T7" fmla="*/ 10 h 19"/>
                  <a:gd name="T8" fmla="*/ 17 w 18"/>
                  <a:gd name="T9" fmla="*/ 0 h 19"/>
                  <a:gd name="T10" fmla="*/ 0 w 18"/>
                  <a:gd name="T11" fmla="*/ 0 h 19"/>
                </a:gdLst>
                <a:ahLst/>
                <a:cxnLst>
                  <a:cxn ang="0">
                    <a:pos x="T0" y="T1"/>
                  </a:cxn>
                  <a:cxn ang="0">
                    <a:pos x="T2" y="T3"/>
                  </a:cxn>
                  <a:cxn ang="0">
                    <a:pos x="T4" y="T5"/>
                  </a:cxn>
                  <a:cxn ang="0">
                    <a:pos x="T6" y="T7"/>
                  </a:cxn>
                  <a:cxn ang="0">
                    <a:pos x="T8" y="T9"/>
                  </a:cxn>
                  <a:cxn ang="0">
                    <a:pos x="T10" y="T11"/>
                  </a:cxn>
                </a:cxnLst>
                <a:rect l="0" t="0" r="r" b="b"/>
                <a:pathLst>
                  <a:path w="18" h="19">
                    <a:moveTo>
                      <a:pt x="0" y="0"/>
                    </a:moveTo>
                    <a:cubicBezTo>
                      <a:pt x="0" y="11"/>
                      <a:pt x="0" y="11"/>
                      <a:pt x="0" y="11"/>
                    </a:cubicBezTo>
                    <a:cubicBezTo>
                      <a:pt x="0" y="11"/>
                      <a:pt x="0" y="17"/>
                      <a:pt x="7" y="19"/>
                    </a:cubicBezTo>
                    <a:cubicBezTo>
                      <a:pt x="18" y="19"/>
                      <a:pt x="17" y="10"/>
                      <a:pt x="17" y="10"/>
                    </a:cubicBezTo>
                    <a:cubicBezTo>
                      <a:pt x="17" y="0"/>
                      <a:pt x="17" y="0"/>
                      <a:pt x="17" y="0"/>
                    </a:cubicBezTo>
                    <a:cubicBezTo>
                      <a:pt x="0" y="0"/>
                      <a:pt x="0" y="0"/>
                      <a:pt x="0" y="0"/>
                    </a:cubicBezTo>
                    <a:close/>
                  </a:path>
                </a:pathLst>
              </a:custGeom>
              <a:solidFill>
                <a:srgbClr val="FF7E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30">
                <a:extLst>
                  <a:ext uri="{FF2B5EF4-FFF2-40B4-BE49-F238E27FC236}">
                    <a16:creationId xmlns:a16="http://schemas.microsoft.com/office/drawing/2014/main" id="{FE5D6FFC-8096-46B1-8F6B-B5DAA74B698A}"/>
                  </a:ext>
                </a:extLst>
              </p:cNvPr>
              <p:cNvSpPr>
                <a:spLocks/>
              </p:cNvSpPr>
              <p:nvPr/>
            </p:nvSpPr>
            <p:spPr bwMode="auto">
              <a:xfrm>
                <a:off x="3051175" y="4208463"/>
                <a:ext cx="200025" cy="196850"/>
              </a:xfrm>
              <a:custGeom>
                <a:avLst/>
                <a:gdLst>
                  <a:gd name="T0" fmla="*/ 53 w 59"/>
                  <a:gd name="T1" fmla="*/ 27 h 58"/>
                  <a:gd name="T2" fmla="*/ 53 w 59"/>
                  <a:gd name="T3" fmla="*/ 27 h 58"/>
                  <a:gd name="T4" fmla="*/ 53 w 59"/>
                  <a:gd name="T5" fmla="*/ 12 h 58"/>
                  <a:gd name="T6" fmla="*/ 15 w 59"/>
                  <a:gd name="T7" fmla="*/ 8 h 58"/>
                  <a:gd name="T8" fmla="*/ 6 w 59"/>
                  <a:gd name="T9" fmla="*/ 27 h 58"/>
                  <a:gd name="T10" fmla="*/ 0 w 59"/>
                  <a:gd name="T11" fmla="*/ 33 h 58"/>
                  <a:gd name="T12" fmla="*/ 6 w 59"/>
                  <a:gd name="T13" fmla="*/ 38 h 58"/>
                  <a:gd name="T14" fmla="*/ 6 w 59"/>
                  <a:gd name="T15" fmla="*/ 38 h 58"/>
                  <a:gd name="T16" fmla="*/ 29 w 59"/>
                  <a:gd name="T17" fmla="*/ 58 h 58"/>
                  <a:gd name="T18" fmla="*/ 52 w 59"/>
                  <a:gd name="T19" fmla="*/ 38 h 58"/>
                  <a:gd name="T20" fmla="*/ 53 w 59"/>
                  <a:gd name="T21" fmla="*/ 38 h 58"/>
                  <a:gd name="T22" fmla="*/ 59 w 59"/>
                  <a:gd name="T23" fmla="*/ 33 h 58"/>
                  <a:gd name="T24" fmla="*/ 53 w 59"/>
                  <a:gd name="T2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8">
                    <a:moveTo>
                      <a:pt x="53" y="27"/>
                    </a:moveTo>
                    <a:cubicBezTo>
                      <a:pt x="53" y="27"/>
                      <a:pt x="53" y="27"/>
                      <a:pt x="53" y="27"/>
                    </a:cubicBezTo>
                    <a:cubicBezTo>
                      <a:pt x="53" y="12"/>
                      <a:pt x="53" y="12"/>
                      <a:pt x="53" y="12"/>
                    </a:cubicBezTo>
                    <a:cubicBezTo>
                      <a:pt x="53" y="12"/>
                      <a:pt x="25" y="0"/>
                      <a:pt x="15" y="8"/>
                    </a:cubicBezTo>
                    <a:cubicBezTo>
                      <a:pt x="8" y="13"/>
                      <a:pt x="6" y="22"/>
                      <a:pt x="6" y="27"/>
                    </a:cubicBezTo>
                    <a:cubicBezTo>
                      <a:pt x="3" y="27"/>
                      <a:pt x="0" y="30"/>
                      <a:pt x="0" y="33"/>
                    </a:cubicBezTo>
                    <a:cubicBezTo>
                      <a:pt x="0" y="36"/>
                      <a:pt x="3" y="38"/>
                      <a:pt x="6" y="38"/>
                    </a:cubicBezTo>
                    <a:cubicBezTo>
                      <a:pt x="6" y="38"/>
                      <a:pt x="6" y="38"/>
                      <a:pt x="6" y="38"/>
                    </a:cubicBezTo>
                    <a:cubicBezTo>
                      <a:pt x="8" y="50"/>
                      <a:pt x="18" y="58"/>
                      <a:pt x="29" y="58"/>
                    </a:cubicBezTo>
                    <a:cubicBezTo>
                      <a:pt x="41" y="58"/>
                      <a:pt x="50" y="49"/>
                      <a:pt x="52" y="38"/>
                    </a:cubicBezTo>
                    <a:cubicBezTo>
                      <a:pt x="53" y="38"/>
                      <a:pt x="53" y="38"/>
                      <a:pt x="53" y="38"/>
                    </a:cubicBezTo>
                    <a:cubicBezTo>
                      <a:pt x="56" y="38"/>
                      <a:pt x="59" y="36"/>
                      <a:pt x="59" y="33"/>
                    </a:cubicBezTo>
                    <a:cubicBezTo>
                      <a:pt x="59" y="30"/>
                      <a:pt x="56" y="27"/>
                      <a:pt x="53" y="27"/>
                    </a:cubicBezTo>
                    <a:close/>
                  </a:path>
                </a:pathLst>
              </a:custGeom>
              <a:solidFill>
                <a:srgbClr val="FF7E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31">
                <a:extLst>
                  <a:ext uri="{FF2B5EF4-FFF2-40B4-BE49-F238E27FC236}">
                    <a16:creationId xmlns:a16="http://schemas.microsoft.com/office/drawing/2014/main" id="{35EDA70C-BDAA-467F-8301-31966A867B52}"/>
                  </a:ext>
                </a:extLst>
              </p:cNvPr>
              <p:cNvSpPr>
                <a:spLocks/>
              </p:cNvSpPr>
              <p:nvPr/>
            </p:nvSpPr>
            <p:spPr bwMode="auto">
              <a:xfrm>
                <a:off x="3048000" y="4144963"/>
                <a:ext cx="230188" cy="165100"/>
              </a:xfrm>
              <a:custGeom>
                <a:avLst/>
                <a:gdLst>
                  <a:gd name="T0" fmla="*/ 7 w 68"/>
                  <a:gd name="T1" fmla="*/ 47 h 49"/>
                  <a:gd name="T2" fmla="*/ 14 w 68"/>
                  <a:gd name="T3" fmla="*/ 17 h 49"/>
                  <a:gd name="T4" fmla="*/ 44 w 68"/>
                  <a:gd name="T5" fmla="*/ 11 h 49"/>
                  <a:gd name="T6" fmla="*/ 53 w 68"/>
                  <a:gd name="T7" fmla="*/ 49 h 49"/>
                  <a:gd name="T8" fmla="*/ 49 w 68"/>
                  <a:gd name="T9" fmla="*/ 41 h 49"/>
                  <a:gd name="T10" fmla="*/ 17 w 68"/>
                  <a:gd name="T11" fmla="*/ 37 h 49"/>
                  <a:gd name="T12" fmla="*/ 7 w 68"/>
                  <a:gd name="T13" fmla="*/ 47 h 49"/>
                </a:gdLst>
                <a:ahLst/>
                <a:cxnLst>
                  <a:cxn ang="0">
                    <a:pos x="T0" y="T1"/>
                  </a:cxn>
                  <a:cxn ang="0">
                    <a:pos x="T2" y="T3"/>
                  </a:cxn>
                  <a:cxn ang="0">
                    <a:pos x="T4" y="T5"/>
                  </a:cxn>
                  <a:cxn ang="0">
                    <a:pos x="T6" y="T7"/>
                  </a:cxn>
                  <a:cxn ang="0">
                    <a:pos x="T8" y="T9"/>
                  </a:cxn>
                  <a:cxn ang="0">
                    <a:pos x="T10" y="T11"/>
                  </a:cxn>
                  <a:cxn ang="0">
                    <a:pos x="T12" y="T13"/>
                  </a:cxn>
                </a:cxnLst>
                <a:rect l="0" t="0" r="r" b="b"/>
                <a:pathLst>
                  <a:path w="68" h="49">
                    <a:moveTo>
                      <a:pt x="7" y="47"/>
                    </a:moveTo>
                    <a:cubicBezTo>
                      <a:pt x="7" y="47"/>
                      <a:pt x="0" y="22"/>
                      <a:pt x="14" y="17"/>
                    </a:cubicBezTo>
                    <a:cubicBezTo>
                      <a:pt x="14" y="17"/>
                      <a:pt x="20" y="0"/>
                      <a:pt x="44" y="11"/>
                    </a:cubicBezTo>
                    <a:cubicBezTo>
                      <a:pt x="68" y="22"/>
                      <a:pt x="53" y="49"/>
                      <a:pt x="53" y="49"/>
                    </a:cubicBezTo>
                    <a:cubicBezTo>
                      <a:pt x="53" y="49"/>
                      <a:pt x="53" y="39"/>
                      <a:pt x="49" y="41"/>
                    </a:cubicBezTo>
                    <a:cubicBezTo>
                      <a:pt x="42" y="45"/>
                      <a:pt x="24" y="36"/>
                      <a:pt x="17" y="37"/>
                    </a:cubicBezTo>
                    <a:cubicBezTo>
                      <a:pt x="8" y="39"/>
                      <a:pt x="7" y="47"/>
                      <a:pt x="7" y="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232">
                <a:extLst>
                  <a:ext uri="{FF2B5EF4-FFF2-40B4-BE49-F238E27FC236}">
                    <a16:creationId xmlns:a16="http://schemas.microsoft.com/office/drawing/2014/main" id="{CEDEC326-789C-4978-98FA-82F4767DEB07}"/>
                  </a:ext>
                </a:extLst>
              </p:cNvPr>
              <p:cNvSpPr>
                <a:spLocks/>
              </p:cNvSpPr>
              <p:nvPr/>
            </p:nvSpPr>
            <p:spPr bwMode="auto">
              <a:xfrm>
                <a:off x="3003550" y="4491038"/>
                <a:ext cx="295275" cy="179387"/>
              </a:xfrm>
              <a:custGeom>
                <a:avLst/>
                <a:gdLst>
                  <a:gd name="T0" fmla="*/ 82 w 87"/>
                  <a:gd name="T1" fmla="*/ 0 h 53"/>
                  <a:gd name="T2" fmla="*/ 5 w 87"/>
                  <a:gd name="T3" fmla="*/ 0 h 53"/>
                  <a:gd name="T4" fmla="*/ 0 w 87"/>
                  <a:gd name="T5" fmla="*/ 5 h 53"/>
                  <a:gd name="T6" fmla="*/ 0 w 87"/>
                  <a:gd name="T7" fmla="*/ 53 h 53"/>
                  <a:gd name="T8" fmla="*/ 87 w 87"/>
                  <a:gd name="T9" fmla="*/ 53 h 53"/>
                  <a:gd name="T10" fmla="*/ 87 w 87"/>
                  <a:gd name="T11" fmla="*/ 5 h 53"/>
                  <a:gd name="T12" fmla="*/ 82 w 87"/>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87" h="53">
                    <a:moveTo>
                      <a:pt x="82" y="0"/>
                    </a:moveTo>
                    <a:cubicBezTo>
                      <a:pt x="5" y="0"/>
                      <a:pt x="5" y="0"/>
                      <a:pt x="5" y="0"/>
                    </a:cubicBezTo>
                    <a:cubicBezTo>
                      <a:pt x="2" y="0"/>
                      <a:pt x="0" y="3"/>
                      <a:pt x="0" y="5"/>
                    </a:cubicBezTo>
                    <a:cubicBezTo>
                      <a:pt x="0" y="53"/>
                      <a:pt x="0" y="53"/>
                      <a:pt x="0" y="53"/>
                    </a:cubicBezTo>
                    <a:cubicBezTo>
                      <a:pt x="87" y="53"/>
                      <a:pt x="87" y="53"/>
                      <a:pt x="87" y="53"/>
                    </a:cubicBezTo>
                    <a:cubicBezTo>
                      <a:pt x="87" y="5"/>
                      <a:pt x="87" y="5"/>
                      <a:pt x="87" y="5"/>
                    </a:cubicBezTo>
                    <a:cubicBezTo>
                      <a:pt x="87" y="3"/>
                      <a:pt x="85" y="0"/>
                      <a:pt x="82"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233">
                <a:extLst>
                  <a:ext uri="{FF2B5EF4-FFF2-40B4-BE49-F238E27FC236}">
                    <a16:creationId xmlns:a16="http://schemas.microsoft.com/office/drawing/2014/main" id="{5AFF9E94-0BD1-4641-9FFF-D42DA68811D5}"/>
                  </a:ext>
                </a:extLst>
              </p:cNvPr>
              <p:cNvSpPr>
                <a:spLocks/>
              </p:cNvSpPr>
              <p:nvPr/>
            </p:nvSpPr>
            <p:spPr bwMode="auto">
              <a:xfrm>
                <a:off x="2994025" y="4678363"/>
                <a:ext cx="314325" cy="19050"/>
              </a:xfrm>
              <a:custGeom>
                <a:avLst/>
                <a:gdLst>
                  <a:gd name="T0" fmla="*/ 89 w 93"/>
                  <a:gd name="T1" fmla="*/ 6 h 6"/>
                  <a:gd name="T2" fmla="*/ 4 w 93"/>
                  <a:gd name="T3" fmla="*/ 6 h 6"/>
                  <a:gd name="T4" fmla="*/ 0 w 93"/>
                  <a:gd name="T5" fmla="*/ 3 h 6"/>
                  <a:gd name="T6" fmla="*/ 0 w 93"/>
                  <a:gd name="T7" fmla="*/ 3 h 6"/>
                  <a:gd name="T8" fmla="*/ 4 w 93"/>
                  <a:gd name="T9" fmla="*/ 0 h 6"/>
                  <a:gd name="T10" fmla="*/ 89 w 93"/>
                  <a:gd name="T11" fmla="*/ 0 h 6"/>
                  <a:gd name="T12" fmla="*/ 93 w 93"/>
                  <a:gd name="T13" fmla="*/ 3 h 6"/>
                  <a:gd name="T14" fmla="*/ 93 w 93"/>
                  <a:gd name="T15" fmla="*/ 3 h 6"/>
                  <a:gd name="T16" fmla="*/ 89 w 9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
                    <a:moveTo>
                      <a:pt x="89" y="6"/>
                    </a:moveTo>
                    <a:cubicBezTo>
                      <a:pt x="4" y="6"/>
                      <a:pt x="4" y="6"/>
                      <a:pt x="4" y="6"/>
                    </a:cubicBezTo>
                    <a:cubicBezTo>
                      <a:pt x="2" y="6"/>
                      <a:pt x="0" y="5"/>
                      <a:pt x="0" y="3"/>
                    </a:cubicBezTo>
                    <a:cubicBezTo>
                      <a:pt x="0" y="3"/>
                      <a:pt x="0" y="3"/>
                      <a:pt x="0" y="3"/>
                    </a:cubicBezTo>
                    <a:cubicBezTo>
                      <a:pt x="0" y="1"/>
                      <a:pt x="2" y="0"/>
                      <a:pt x="4" y="0"/>
                    </a:cubicBezTo>
                    <a:cubicBezTo>
                      <a:pt x="89" y="0"/>
                      <a:pt x="89" y="0"/>
                      <a:pt x="89" y="0"/>
                    </a:cubicBezTo>
                    <a:cubicBezTo>
                      <a:pt x="91" y="0"/>
                      <a:pt x="93" y="1"/>
                      <a:pt x="93" y="3"/>
                    </a:cubicBezTo>
                    <a:cubicBezTo>
                      <a:pt x="93" y="3"/>
                      <a:pt x="93" y="3"/>
                      <a:pt x="93" y="3"/>
                    </a:cubicBezTo>
                    <a:cubicBezTo>
                      <a:pt x="92" y="5"/>
                      <a:pt x="91" y="6"/>
                      <a:pt x="89" y="6"/>
                    </a:cubicBezTo>
                    <a:close/>
                  </a:path>
                </a:pathLst>
              </a:custGeom>
              <a:solidFill>
                <a:srgbClr val="2B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234">
                <a:extLst>
                  <a:ext uri="{FF2B5EF4-FFF2-40B4-BE49-F238E27FC236}">
                    <a16:creationId xmlns:a16="http://schemas.microsoft.com/office/drawing/2014/main" id="{A9E96C9D-0BD4-4D79-8A79-5ABFD6779CD3}"/>
                  </a:ext>
                </a:extLst>
              </p:cNvPr>
              <p:cNvSpPr>
                <a:spLocks/>
              </p:cNvSpPr>
              <p:nvPr/>
            </p:nvSpPr>
            <p:spPr bwMode="auto">
              <a:xfrm>
                <a:off x="3119438" y="4568825"/>
                <a:ext cx="57150" cy="61912"/>
              </a:xfrm>
              <a:custGeom>
                <a:avLst/>
                <a:gdLst>
                  <a:gd name="T0" fmla="*/ 17 w 17"/>
                  <a:gd name="T1" fmla="*/ 8 h 18"/>
                  <a:gd name="T2" fmla="*/ 14 w 17"/>
                  <a:gd name="T3" fmla="*/ 2 h 18"/>
                  <a:gd name="T4" fmla="*/ 7 w 17"/>
                  <a:gd name="T5" fmla="*/ 1 h 18"/>
                  <a:gd name="T6" fmla="*/ 6 w 17"/>
                  <a:gd name="T7" fmla="*/ 1 h 18"/>
                  <a:gd name="T8" fmla="*/ 6 w 17"/>
                  <a:gd name="T9" fmla="*/ 1 h 18"/>
                  <a:gd name="T10" fmla="*/ 3 w 17"/>
                  <a:gd name="T11" fmla="*/ 5 h 18"/>
                  <a:gd name="T12" fmla="*/ 5 w 17"/>
                  <a:gd name="T13" fmla="*/ 15 h 18"/>
                  <a:gd name="T14" fmla="*/ 16 w 17"/>
                  <a:gd name="T15" fmla="*/ 13 h 18"/>
                  <a:gd name="T16" fmla="*/ 17 w 17"/>
                  <a:gd name="T17"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7" y="8"/>
                    </a:moveTo>
                    <a:cubicBezTo>
                      <a:pt x="17" y="6"/>
                      <a:pt x="13" y="4"/>
                      <a:pt x="14" y="2"/>
                    </a:cubicBezTo>
                    <a:cubicBezTo>
                      <a:pt x="14" y="2"/>
                      <a:pt x="11" y="0"/>
                      <a:pt x="7" y="1"/>
                    </a:cubicBezTo>
                    <a:cubicBezTo>
                      <a:pt x="7" y="1"/>
                      <a:pt x="7" y="1"/>
                      <a:pt x="6" y="1"/>
                    </a:cubicBezTo>
                    <a:cubicBezTo>
                      <a:pt x="6" y="1"/>
                      <a:pt x="6" y="1"/>
                      <a:pt x="6" y="1"/>
                    </a:cubicBezTo>
                    <a:cubicBezTo>
                      <a:pt x="4" y="2"/>
                      <a:pt x="4" y="3"/>
                      <a:pt x="3" y="5"/>
                    </a:cubicBezTo>
                    <a:cubicBezTo>
                      <a:pt x="0" y="8"/>
                      <a:pt x="2" y="13"/>
                      <a:pt x="5" y="15"/>
                    </a:cubicBezTo>
                    <a:cubicBezTo>
                      <a:pt x="9" y="18"/>
                      <a:pt x="14" y="16"/>
                      <a:pt x="16" y="13"/>
                    </a:cubicBezTo>
                    <a:cubicBezTo>
                      <a:pt x="17" y="11"/>
                      <a:pt x="17" y="10"/>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89" name="ZoneTexte 188">
            <a:extLst>
              <a:ext uri="{FF2B5EF4-FFF2-40B4-BE49-F238E27FC236}">
                <a16:creationId xmlns:a16="http://schemas.microsoft.com/office/drawing/2014/main" id="{CBA85349-82CA-4583-BAFD-2BFFCB162E87}"/>
              </a:ext>
            </a:extLst>
          </p:cNvPr>
          <p:cNvSpPr txBox="1"/>
          <p:nvPr/>
        </p:nvSpPr>
        <p:spPr>
          <a:xfrm>
            <a:off x="4797080" y="1845415"/>
            <a:ext cx="4033837" cy="923330"/>
          </a:xfrm>
          <a:prstGeom prst="rect">
            <a:avLst/>
          </a:prstGeom>
        </p:spPr>
        <p:txBody>
          <a:bodyPr wrap="square" lIns="91440" tIns="45720" rIns="91440" bIns="45720" anchor="t">
            <a:spAutoFit/>
          </a:bodyPr>
          <a:lstStyle>
            <a:defPPr>
              <a:defRPr lang="pt-PT"/>
            </a:defPPr>
            <a:lvl1pPr algn="ctr">
              <a:defRPr sz="1200" b="1">
                <a:solidFill>
                  <a:schemeClr val="accent3"/>
                </a:solidFill>
                <a:latin typeface="Ubuntu"/>
              </a:defRPr>
            </a:lvl1pPr>
          </a:lstStyle>
          <a:p>
            <a:r>
              <a:rPr lang="fr-FR" dirty="0"/>
              <a:t>Télétravail</a:t>
            </a:r>
          </a:p>
          <a:p>
            <a:r>
              <a:rPr lang="fr-FR" sz="1050" b="0" dirty="0"/>
              <a:t>Entre 20 et 70% du temps en fonction du projet</a:t>
            </a:r>
          </a:p>
          <a:p>
            <a:r>
              <a:rPr lang="fr-FR" sz="1050" b="0" dirty="0"/>
              <a:t>Indemnisation de 3,25€ par jour télétravaillé</a:t>
            </a:r>
          </a:p>
          <a:p>
            <a:r>
              <a:rPr lang="fr-FR" sz="1050" b="0" dirty="0"/>
              <a:t>Equipement mis à disposition (siège et écran)</a:t>
            </a:r>
          </a:p>
          <a:p>
            <a:r>
              <a:rPr lang="fr-FR" sz="1050" b="0" dirty="0"/>
              <a:t>Sans condition d’ancienneté</a:t>
            </a:r>
          </a:p>
        </p:txBody>
      </p:sp>
    </p:spTree>
    <p:extLst>
      <p:ext uri="{BB962C8B-B14F-4D97-AF65-F5344CB8AC3E}">
        <p14:creationId xmlns:p14="http://schemas.microsoft.com/office/powerpoint/2010/main" val="2723068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8">
            <a:extLst>
              <a:ext uri="{FF2B5EF4-FFF2-40B4-BE49-F238E27FC236}">
                <a16:creationId xmlns:a16="http://schemas.microsoft.com/office/drawing/2014/main" id="{055FD1D7-32A3-447A-8568-A9689AFE4434}"/>
              </a:ext>
            </a:extLst>
          </p:cNvPr>
          <p:cNvSpPr>
            <a:spLocks/>
          </p:cNvSpPr>
          <p:nvPr/>
        </p:nvSpPr>
        <p:spPr bwMode="auto">
          <a:xfrm rot="10953799">
            <a:off x="-283706" y="-247796"/>
            <a:ext cx="9366991" cy="8444316"/>
          </a:xfrm>
          <a:custGeom>
            <a:avLst/>
            <a:gdLst>
              <a:gd name="T0" fmla="*/ 0 w 538"/>
              <a:gd name="T1" fmla="*/ 807 h 807"/>
              <a:gd name="T2" fmla="*/ 0 w 538"/>
              <a:gd name="T3" fmla="*/ 325 h 807"/>
              <a:gd name="T4" fmla="*/ 233 w 538"/>
              <a:gd name="T5" fmla="*/ 50 h 807"/>
              <a:gd name="T6" fmla="*/ 538 w 538"/>
              <a:gd name="T7" fmla="*/ 0 h 807"/>
              <a:gd name="T8" fmla="*/ 538 w 538"/>
              <a:gd name="T9" fmla="*/ 807 h 807"/>
              <a:gd name="T10" fmla="*/ 0 w 538"/>
              <a:gd name="T11" fmla="*/ 807 h 807"/>
            </a:gdLst>
            <a:ahLst/>
            <a:cxnLst>
              <a:cxn ang="0">
                <a:pos x="T0" y="T1"/>
              </a:cxn>
              <a:cxn ang="0">
                <a:pos x="T2" y="T3"/>
              </a:cxn>
              <a:cxn ang="0">
                <a:pos x="T4" y="T5"/>
              </a:cxn>
              <a:cxn ang="0">
                <a:pos x="T6" y="T7"/>
              </a:cxn>
              <a:cxn ang="0">
                <a:pos x="T8" y="T9"/>
              </a:cxn>
              <a:cxn ang="0">
                <a:pos x="T10" y="T11"/>
              </a:cxn>
            </a:cxnLst>
            <a:rect l="0" t="0" r="r" b="b"/>
            <a:pathLst>
              <a:path w="538" h="807">
                <a:moveTo>
                  <a:pt x="0" y="807"/>
                </a:moveTo>
                <a:cubicBezTo>
                  <a:pt x="0" y="325"/>
                  <a:pt x="0" y="325"/>
                  <a:pt x="0" y="325"/>
                </a:cubicBezTo>
                <a:cubicBezTo>
                  <a:pt x="0" y="188"/>
                  <a:pt x="98" y="72"/>
                  <a:pt x="233" y="50"/>
                </a:cubicBezTo>
                <a:cubicBezTo>
                  <a:pt x="538" y="0"/>
                  <a:pt x="538" y="0"/>
                  <a:pt x="538" y="0"/>
                </a:cubicBezTo>
                <a:cubicBezTo>
                  <a:pt x="538" y="807"/>
                  <a:pt x="538" y="807"/>
                  <a:pt x="538" y="807"/>
                </a:cubicBezTo>
                <a:lnTo>
                  <a:pt x="0" y="8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itre 1">
            <a:extLst>
              <a:ext uri="{FF2B5EF4-FFF2-40B4-BE49-F238E27FC236}">
                <a16:creationId xmlns:a16="http://schemas.microsoft.com/office/drawing/2014/main" id="{8ADE1CE2-813F-954E-AD9B-09FC2151CEE5}"/>
              </a:ext>
            </a:extLst>
          </p:cNvPr>
          <p:cNvSpPr>
            <a:spLocks noGrp="1"/>
          </p:cNvSpPr>
          <p:nvPr>
            <p:ph type="title" idx="4294967295"/>
          </p:nvPr>
        </p:nvSpPr>
        <p:spPr>
          <a:xfrm>
            <a:off x="263525" y="381261"/>
            <a:ext cx="8393964" cy="303356"/>
          </a:xfrm>
          <a:prstGeom prst="rect">
            <a:avLst/>
          </a:prstGeom>
        </p:spPr>
        <p:txBody>
          <a:bodyPr lIns="0" tIns="0" rIns="0" bIns="0">
            <a:noAutofit/>
          </a:bodyPr>
          <a:lstStyle/>
          <a:p>
            <a:r>
              <a:rPr lang="fr-FR" b="1" dirty="0">
                <a:solidFill>
                  <a:schemeClr val="accent3"/>
                </a:solidFill>
                <a:latin typeface="Ubuntu" panose="020B0504030602030204" pitchFamily="34" charset="0"/>
              </a:rPr>
              <a:t>Rejoindre Sogeti, c’est aussi…</a:t>
            </a:r>
            <a:endParaRPr lang="fr-FR" sz="2400" dirty="0">
              <a:latin typeface="Ubuntu" panose="020B0504030602030204" pitchFamily="34" charset="0"/>
            </a:endParaRPr>
          </a:p>
        </p:txBody>
      </p:sp>
      <p:sp>
        <p:nvSpPr>
          <p:cNvPr id="37" name="ZoneTexte 36">
            <a:extLst>
              <a:ext uri="{FF2B5EF4-FFF2-40B4-BE49-F238E27FC236}">
                <a16:creationId xmlns:a16="http://schemas.microsoft.com/office/drawing/2014/main" id="{74029557-A5E7-AA47-8A14-D693F22316DD}"/>
              </a:ext>
            </a:extLst>
          </p:cNvPr>
          <p:cNvSpPr txBox="1"/>
          <p:nvPr/>
        </p:nvSpPr>
        <p:spPr>
          <a:xfrm>
            <a:off x="610625" y="1954512"/>
            <a:ext cx="6738198" cy="704817"/>
          </a:xfrm>
          <a:prstGeom prst="rect">
            <a:avLst/>
          </a:prstGeom>
          <a:noFill/>
        </p:spPr>
        <p:txBody>
          <a:bodyPr wrap="square" lIns="0" tIns="0" rIns="0" bIns="0" rtlCol="0">
            <a:noAutofit/>
          </a:bodyPr>
          <a:lstStyle/>
          <a:p>
            <a:r>
              <a:rPr lang="fr-FR" sz="1600" b="1" kern="0" dirty="0">
                <a:solidFill>
                  <a:schemeClr val="accent3"/>
                </a:solidFill>
                <a:latin typeface="Ubuntu" panose="020B0504030602030204" pitchFamily="34" charset="0"/>
                <a:ea typeface="Verdana" panose="020B0604030504040204" pitchFamily="34" charset="0"/>
              </a:rPr>
              <a:t>Profiter d’un accompagnement de carrière personnalisé </a:t>
            </a:r>
          </a:p>
          <a:p>
            <a:pPr>
              <a:spcAft>
                <a:spcPts val="1000"/>
              </a:spcAft>
            </a:pPr>
            <a:r>
              <a:rPr lang="fr-FR" sz="1400" spc="-24" dirty="0">
                <a:solidFill>
                  <a:schemeClr val="bg1"/>
                </a:solidFill>
                <a:latin typeface="Ubuntu" panose="020B0504030602030204" pitchFamily="34" charset="0"/>
              </a:rPr>
              <a:t>par un </a:t>
            </a:r>
            <a:r>
              <a:rPr lang="fr-FR" sz="1400" spc="-24" dirty="0" err="1">
                <a:solidFill>
                  <a:schemeClr val="bg1"/>
                </a:solidFill>
                <a:latin typeface="Ubuntu" panose="020B0504030602030204" pitchFamily="34" charset="0"/>
              </a:rPr>
              <a:t>Career</a:t>
            </a:r>
            <a:r>
              <a:rPr lang="fr-FR" sz="1400" spc="-24" dirty="0">
                <a:solidFill>
                  <a:schemeClr val="bg1"/>
                </a:solidFill>
                <a:latin typeface="Ubuntu" panose="020B0504030602030204" pitchFamily="34" charset="0"/>
              </a:rPr>
              <a:t> Manager qui vous accompagnera dans votre développement professionnel</a:t>
            </a:r>
          </a:p>
          <a:p>
            <a:pPr algn="ctr"/>
            <a:endParaRPr lang="fr-FR" sz="1400" b="1" kern="0" dirty="0">
              <a:latin typeface="Ubuntu" panose="020B0504030602030204" pitchFamily="34" charset="0"/>
              <a:ea typeface="Verdana" panose="020B0604030504040204" pitchFamily="34" charset="0"/>
              <a:cs typeface="Verdana" panose="020B0604030504040204" pitchFamily="34" charset="0"/>
            </a:endParaRPr>
          </a:p>
        </p:txBody>
      </p:sp>
      <p:sp>
        <p:nvSpPr>
          <p:cNvPr id="40" name="CaixaDeTexto 14">
            <a:extLst>
              <a:ext uri="{FF2B5EF4-FFF2-40B4-BE49-F238E27FC236}">
                <a16:creationId xmlns:a16="http://schemas.microsoft.com/office/drawing/2014/main" id="{C8855230-FCE0-FA45-959A-6F8D92C7997B}"/>
              </a:ext>
            </a:extLst>
          </p:cNvPr>
          <p:cNvSpPr txBox="1"/>
          <p:nvPr/>
        </p:nvSpPr>
        <p:spPr>
          <a:xfrm>
            <a:off x="586384" y="5981841"/>
            <a:ext cx="8209586" cy="574036"/>
          </a:xfrm>
          <a:prstGeom prst="rect">
            <a:avLst/>
          </a:prstGeom>
          <a:noFill/>
          <a:effectLst/>
        </p:spPr>
        <p:txBody>
          <a:bodyPr wrap="square" lIns="0" tIns="0" rIns="0" bIns="0" rtlCol="0">
            <a:noAutofit/>
          </a:bodyPr>
          <a:lstStyle/>
          <a:p>
            <a:r>
              <a:rPr lang="fr-FR" sz="1600" b="1" kern="0" dirty="0">
                <a:solidFill>
                  <a:schemeClr val="accent3"/>
                </a:solidFill>
                <a:latin typeface="Ubuntu" panose="020B0504030602030204" pitchFamily="34" charset="0"/>
                <a:ea typeface="Verdana" panose="020B0604030504040204" pitchFamily="34" charset="0"/>
              </a:rPr>
              <a:t>Evoluer dans un groupe engagé de 270 000 talents présents dans plus de 50 pays </a:t>
            </a:r>
          </a:p>
          <a:p>
            <a:pPr>
              <a:spcAft>
                <a:spcPts val="1000"/>
              </a:spcAft>
            </a:pPr>
            <a:r>
              <a:rPr lang="fr-FR" sz="1400" kern="0" dirty="0">
                <a:solidFill>
                  <a:schemeClr val="bg1"/>
                </a:solidFill>
                <a:latin typeface="Ubuntu" panose="020B0504030602030204" pitchFamily="34" charset="0"/>
                <a:ea typeface="Verdana" panose="020B0604030504040204" pitchFamily="34" charset="0"/>
              </a:rPr>
              <a:t>La mobilité interne est donc possible !</a:t>
            </a:r>
          </a:p>
        </p:txBody>
      </p:sp>
      <p:sp>
        <p:nvSpPr>
          <p:cNvPr id="41" name="CaixaDeTexto 14">
            <a:extLst>
              <a:ext uri="{FF2B5EF4-FFF2-40B4-BE49-F238E27FC236}">
                <a16:creationId xmlns:a16="http://schemas.microsoft.com/office/drawing/2014/main" id="{41BF5984-9122-F244-8B49-B84D65830DED}"/>
              </a:ext>
            </a:extLst>
          </p:cNvPr>
          <p:cNvSpPr txBox="1"/>
          <p:nvPr/>
        </p:nvSpPr>
        <p:spPr>
          <a:xfrm>
            <a:off x="586386" y="1227521"/>
            <a:ext cx="8528588" cy="523220"/>
          </a:xfrm>
          <a:prstGeom prst="rect">
            <a:avLst/>
          </a:prstGeom>
          <a:noFill/>
          <a:effectLst/>
        </p:spPr>
        <p:txBody>
          <a:bodyPr wrap="square" lIns="0" tIns="0" rIns="0" bIns="0" rtlCol="0">
            <a:noAutofit/>
          </a:bodyPr>
          <a:lstStyle/>
          <a:p>
            <a:pPr defTabSz="914126" eaLnBrk="0" fontAlgn="base" hangingPunct="0">
              <a:lnSpc>
                <a:spcPct val="90000"/>
              </a:lnSpc>
              <a:spcBef>
                <a:spcPct val="0"/>
              </a:spcBef>
              <a:defRPr/>
            </a:pPr>
            <a:r>
              <a:rPr lang="fr-FR" sz="1600" b="1" kern="0" dirty="0">
                <a:solidFill>
                  <a:schemeClr val="accent3"/>
                </a:solidFill>
                <a:latin typeface="Ubuntu" panose="020B0504030602030204" pitchFamily="34" charset="0"/>
                <a:ea typeface="Verdana" panose="020B0604030504040204" pitchFamily="34" charset="0"/>
              </a:rPr>
              <a:t>Bénéficier d’un processus de développement professionnel personnalisé et en continu </a:t>
            </a:r>
          </a:p>
          <a:p>
            <a:pPr defTabSz="914126" eaLnBrk="0" fontAlgn="base" hangingPunct="0">
              <a:lnSpc>
                <a:spcPct val="90000"/>
              </a:lnSpc>
              <a:spcBef>
                <a:spcPct val="0"/>
              </a:spcBef>
              <a:spcAft>
                <a:spcPts val="500"/>
              </a:spcAft>
              <a:defRPr/>
            </a:pPr>
            <a:r>
              <a:rPr lang="fr-FR" sz="1400" spc="-24" dirty="0">
                <a:solidFill>
                  <a:schemeClr val="bg1"/>
                </a:solidFill>
                <a:latin typeface="Ubuntu" panose="020B0504030602030204" pitchFamily="34" charset="0"/>
              </a:rPr>
              <a:t>avec des feedbacks et des évolutions possibles tout au long de l'année</a:t>
            </a:r>
            <a:endParaRPr lang="fr-FR" sz="1200" dirty="0">
              <a:solidFill>
                <a:schemeClr val="bg1"/>
              </a:solidFill>
              <a:latin typeface="Ubuntu" panose="020B0504030602030204" pitchFamily="34" charset="0"/>
            </a:endParaRPr>
          </a:p>
          <a:p>
            <a:pPr lvl="0" defTabSz="914126" eaLnBrk="0" fontAlgn="base" hangingPunct="0">
              <a:lnSpc>
                <a:spcPct val="90000"/>
              </a:lnSpc>
              <a:spcBef>
                <a:spcPct val="0"/>
              </a:spcBef>
              <a:spcAft>
                <a:spcPct val="0"/>
              </a:spcAft>
              <a:defRPr/>
            </a:pPr>
            <a:endParaRPr lang="en-US" sz="1600" b="1" kern="0" dirty="0">
              <a:latin typeface="Ubuntu" panose="020B0504030602030204" pitchFamily="34" charset="0"/>
              <a:ea typeface="Verdana" panose="020B0604030504040204" pitchFamily="34" charset="0"/>
              <a:cs typeface="Verdana" panose="020B0604030504040204" pitchFamily="34" charset="0"/>
            </a:endParaRPr>
          </a:p>
        </p:txBody>
      </p:sp>
      <p:sp>
        <p:nvSpPr>
          <p:cNvPr id="42" name="CaixaDeTexto 14">
            <a:extLst>
              <a:ext uri="{FF2B5EF4-FFF2-40B4-BE49-F238E27FC236}">
                <a16:creationId xmlns:a16="http://schemas.microsoft.com/office/drawing/2014/main" id="{8C2C6394-0629-4443-934E-ABD193FEFD9D}"/>
              </a:ext>
            </a:extLst>
          </p:cNvPr>
          <p:cNvSpPr txBox="1"/>
          <p:nvPr/>
        </p:nvSpPr>
        <p:spPr>
          <a:xfrm>
            <a:off x="610840" y="2863100"/>
            <a:ext cx="6737945" cy="726199"/>
          </a:xfrm>
          <a:prstGeom prst="rect">
            <a:avLst/>
          </a:prstGeom>
          <a:noFill/>
          <a:effectLst/>
        </p:spPr>
        <p:txBody>
          <a:bodyPr wrap="square" lIns="0" tIns="0" rIns="0" bIns="0" rtlCol="0">
            <a:noAutofit/>
          </a:bodyPr>
          <a:lstStyle/>
          <a:p>
            <a:r>
              <a:rPr lang="fr-FR" sz="1600" b="1" kern="0" dirty="0">
                <a:solidFill>
                  <a:schemeClr val="accent3"/>
                </a:solidFill>
                <a:latin typeface="Ubuntu" panose="020B0504030602030204" pitchFamily="34" charset="0"/>
                <a:ea typeface="Verdana" panose="020B0604030504040204" pitchFamily="34" charset="0"/>
              </a:rPr>
              <a:t>Se former et se certifier </a:t>
            </a:r>
          </a:p>
          <a:p>
            <a:pPr>
              <a:spcAft>
                <a:spcPts val="1000"/>
              </a:spcAft>
            </a:pPr>
            <a:r>
              <a:rPr lang="fr-FR" sz="1400" kern="0" dirty="0">
                <a:solidFill>
                  <a:schemeClr val="bg1"/>
                </a:solidFill>
                <a:latin typeface="Ubuntu" panose="020B0504030602030204" pitchFamily="34" charset="0"/>
                <a:ea typeface="Verdana" panose="020B0604030504040204" pitchFamily="34" charset="0"/>
              </a:rPr>
              <a:t>grâce à un dispositif  de formation bien développé (Institut de formation interne, parcours dédiés, certifications, </a:t>
            </a:r>
            <a:r>
              <a:rPr lang="fr-FR" sz="1400" kern="0" dirty="0" err="1">
                <a:solidFill>
                  <a:schemeClr val="bg1"/>
                </a:solidFill>
                <a:latin typeface="Ubuntu" panose="020B0504030602030204" pitchFamily="34" charset="0"/>
                <a:ea typeface="Verdana" panose="020B0604030504040204" pitchFamily="34" charset="0"/>
              </a:rPr>
              <a:t>e-learnings</a:t>
            </a:r>
            <a:r>
              <a:rPr lang="fr-FR" sz="1400" kern="0" dirty="0">
                <a:solidFill>
                  <a:schemeClr val="bg1"/>
                </a:solidFill>
                <a:latin typeface="Ubuntu" panose="020B0504030602030204" pitchFamily="34" charset="0"/>
                <a:ea typeface="Verdana" panose="020B0604030504040204" pitchFamily="34" charset="0"/>
              </a:rPr>
              <a:t>…)</a:t>
            </a:r>
          </a:p>
        </p:txBody>
      </p:sp>
      <p:sp>
        <p:nvSpPr>
          <p:cNvPr id="24" name="ZoneTexte 23">
            <a:extLst>
              <a:ext uri="{FF2B5EF4-FFF2-40B4-BE49-F238E27FC236}">
                <a16:creationId xmlns:a16="http://schemas.microsoft.com/office/drawing/2014/main" id="{1B4BA52F-00D7-40C3-B2C5-00F461BA3853}"/>
              </a:ext>
            </a:extLst>
          </p:cNvPr>
          <p:cNvSpPr txBox="1"/>
          <p:nvPr/>
        </p:nvSpPr>
        <p:spPr>
          <a:xfrm>
            <a:off x="610624" y="3793070"/>
            <a:ext cx="5900049" cy="531016"/>
          </a:xfrm>
          <a:prstGeom prst="rect">
            <a:avLst/>
          </a:prstGeom>
          <a:noFill/>
        </p:spPr>
        <p:txBody>
          <a:bodyPr wrap="square" lIns="0" tIns="0" rIns="0" bIns="0" rtlCol="0">
            <a:noAutofit/>
          </a:bodyPr>
          <a:lstStyle/>
          <a:p>
            <a:r>
              <a:rPr lang="fr-FR" sz="1600" b="1" kern="0" dirty="0">
                <a:solidFill>
                  <a:schemeClr val="accent3"/>
                </a:solidFill>
                <a:latin typeface="Ubuntu" panose="020B0504030602030204" pitchFamily="34" charset="0"/>
                <a:ea typeface="Verdana" panose="020B0604030504040204" pitchFamily="34" charset="0"/>
              </a:rPr>
              <a:t>Intégrer des communautés d'experts </a:t>
            </a:r>
          </a:p>
          <a:p>
            <a:pPr>
              <a:spcAft>
                <a:spcPts val="1000"/>
              </a:spcAft>
            </a:pPr>
            <a:r>
              <a:rPr lang="fr-FR" sz="1400" kern="0" dirty="0">
                <a:solidFill>
                  <a:schemeClr val="bg1"/>
                </a:solidFill>
                <a:latin typeface="Ubuntu" panose="020B0504030602030204" pitchFamily="34" charset="0"/>
                <a:ea typeface="Verdana" panose="020B0604030504040204" pitchFamily="34" charset="0"/>
              </a:rPr>
              <a:t>Software </a:t>
            </a:r>
            <a:r>
              <a:rPr lang="fr-FR" sz="1400" kern="0" dirty="0" err="1">
                <a:solidFill>
                  <a:schemeClr val="bg1"/>
                </a:solidFill>
                <a:latin typeface="Ubuntu" panose="020B0504030602030204" pitchFamily="34" charset="0"/>
                <a:ea typeface="Verdana" panose="020B0604030504040204" pitchFamily="34" charset="0"/>
              </a:rPr>
              <a:t>engineers</a:t>
            </a:r>
            <a:r>
              <a:rPr lang="fr-FR" sz="1400" kern="0" dirty="0">
                <a:solidFill>
                  <a:schemeClr val="bg1"/>
                </a:solidFill>
                <a:latin typeface="Ubuntu" panose="020B0504030602030204" pitchFamily="34" charset="0"/>
                <a:ea typeface="Verdana" panose="020B0604030504040204" pitchFamily="34" charset="0"/>
              </a:rPr>
              <a:t>, Architecte, Gestion de projet, </a:t>
            </a:r>
            <a:r>
              <a:rPr lang="fr-FR" sz="1400" kern="0" dirty="0" err="1">
                <a:solidFill>
                  <a:schemeClr val="bg1"/>
                </a:solidFill>
                <a:latin typeface="Ubuntu" panose="020B0504030602030204" pitchFamily="34" charset="0"/>
                <a:ea typeface="Verdana" panose="020B0604030504040204" pitchFamily="34" charset="0"/>
              </a:rPr>
              <a:t>Testing</a:t>
            </a:r>
            <a:r>
              <a:rPr lang="fr-FR" sz="1400" kern="0" dirty="0">
                <a:solidFill>
                  <a:schemeClr val="bg1"/>
                </a:solidFill>
                <a:latin typeface="Ubuntu" panose="020B0504030602030204" pitchFamily="34" charset="0"/>
                <a:ea typeface="Verdana" panose="020B0604030504040204" pitchFamily="34" charset="0"/>
              </a:rPr>
              <a:t>…</a:t>
            </a:r>
          </a:p>
        </p:txBody>
      </p:sp>
      <p:sp>
        <p:nvSpPr>
          <p:cNvPr id="21" name="ZoneTexte 20">
            <a:extLst>
              <a:ext uri="{FF2B5EF4-FFF2-40B4-BE49-F238E27FC236}">
                <a16:creationId xmlns:a16="http://schemas.microsoft.com/office/drawing/2014/main" id="{1DF0A345-7F26-4924-A4B5-17EB7E94C7B8}"/>
              </a:ext>
            </a:extLst>
          </p:cNvPr>
          <p:cNvSpPr txBox="1"/>
          <p:nvPr/>
        </p:nvSpPr>
        <p:spPr>
          <a:xfrm>
            <a:off x="586384" y="5254848"/>
            <a:ext cx="7611761" cy="523220"/>
          </a:xfrm>
          <a:prstGeom prst="rect">
            <a:avLst/>
          </a:prstGeom>
          <a:noFill/>
        </p:spPr>
        <p:txBody>
          <a:bodyPr wrap="square" lIns="0" tIns="0" rIns="0" bIns="0" rtlCol="0">
            <a:noAutofit/>
          </a:bodyPr>
          <a:lstStyle>
            <a:defPPr>
              <a:defRPr lang="pt-PT"/>
            </a:defPPr>
            <a:lvl1pPr>
              <a:defRPr sz="1400" kern="0">
                <a:solidFill>
                  <a:schemeClr val="accent2"/>
                </a:solidFill>
                <a:latin typeface="Ubuntu" panose="020B0504030602030204" pitchFamily="34" charset="0"/>
                <a:ea typeface="Verdana" panose="020B0604030504040204" pitchFamily="34" charset="0"/>
              </a:defRPr>
            </a:lvl1pPr>
          </a:lstStyle>
          <a:p>
            <a:r>
              <a:rPr lang="fr-FR" sz="1600" b="1" dirty="0">
                <a:solidFill>
                  <a:schemeClr val="accent3"/>
                </a:solidFill>
              </a:rPr>
              <a:t>Rejoindre un acteur technologique de référence </a:t>
            </a:r>
          </a:p>
          <a:p>
            <a:r>
              <a:rPr lang="fr-FR" dirty="0">
                <a:solidFill>
                  <a:schemeClr val="bg1"/>
                </a:solidFill>
              </a:rPr>
              <a:t>au service de la performance de nos clients</a:t>
            </a:r>
          </a:p>
        </p:txBody>
      </p:sp>
      <p:pic>
        <p:nvPicPr>
          <p:cNvPr id="28" name="Image 27" descr="Une image contenant dessin, table&#10;&#10;Description générée automatiquement">
            <a:extLst>
              <a:ext uri="{FF2B5EF4-FFF2-40B4-BE49-F238E27FC236}">
                <a16:creationId xmlns:a16="http://schemas.microsoft.com/office/drawing/2014/main" id="{AF5EA89B-7D92-4AE9-A904-1C3925F2EEC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74743" y="4787728"/>
            <a:ext cx="3817257" cy="2070272"/>
          </a:xfrm>
          <a:prstGeom prst="rect">
            <a:avLst/>
          </a:prstGeom>
        </p:spPr>
      </p:pic>
      <p:sp>
        <p:nvSpPr>
          <p:cNvPr id="29" name="ZoneTexte 28">
            <a:extLst>
              <a:ext uri="{FF2B5EF4-FFF2-40B4-BE49-F238E27FC236}">
                <a16:creationId xmlns:a16="http://schemas.microsoft.com/office/drawing/2014/main" id="{2726AFD6-9406-4D70-824F-C970BA5819F8}"/>
              </a:ext>
            </a:extLst>
          </p:cNvPr>
          <p:cNvSpPr txBox="1"/>
          <p:nvPr/>
        </p:nvSpPr>
        <p:spPr>
          <a:xfrm>
            <a:off x="593908" y="4527857"/>
            <a:ext cx="7611761" cy="523220"/>
          </a:xfrm>
          <a:prstGeom prst="rect">
            <a:avLst/>
          </a:prstGeom>
          <a:noFill/>
        </p:spPr>
        <p:txBody>
          <a:bodyPr wrap="square" lIns="0" tIns="0" rIns="0" bIns="0" rtlCol="0">
            <a:noAutofit/>
          </a:bodyPr>
          <a:lstStyle>
            <a:defPPr>
              <a:defRPr lang="pt-PT"/>
            </a:defPPr>
            <a:lvl1pPr>
              <a:defRPr sz="1400" kern="0">
                <a:solidFill>
                  <a:schemeClr val="accent2"/>
                </a:solidFill>
                <a:latin typeface="Ubuntu" panose="020B0504030602030204" pitchFamily="34" charset="0"/>
                <a:ea typeface="Verdana" panose="020B0604030504040204" pitchFamily="34" charset="0"/>
              </a:defRPr>
            </a:lvl1pPr>
          </a:lstStyle>
          <a:p>
            <a:r>
              <a:rPr lang="fr-FR" sz="1600" b="1" dirty="0">
                <a:solidFill>
                  <a:schemeClr val="accent3"/>
                </a:solidFill>
              </a:rPr>
              <a:t>Avoir la possibilité de s’engager </a:t>
            </a:r>
          </a:p>
          <a:p>
            <a:r>
              <a:rPr lang="fr-FR" dirty="0">
                <a:solidFill>
                  <a:schemeClr val="bg1"/>
                </a:solidFill>
              </a:rPr>
              <a:t>pour l’environnement et l’inclusion</a:t>
            </a:r>
          </a:p>
        </p:txBody>
      </p:sp>
    </p:spTree>
    <p:extLst>
      <p:ext uri="{BB962C8B-B14F-4D97-AF65-F5344CB8AC3E}">
        <p14:creationId xmlns:p14="http://schemas.microsoft.com/office/powerpoint/2010/main" val="3101808329"/>
      </p:ext>
    </p:extLst>
  </p:cSld>
  <p:clrMapOvr>
    <a:masterClrMapping/>
  </p:clrMapOvr>
  <p:transition>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5.xml><?xml version="1.0" encoding="utf-8"?>
<p:tagLst xmlns:a="http://schemas.openxmlformats.org/drawingml/2006/main" xmlns:r="http://schemas.openxmlformats.org/officeDocument/2006/relationships" xmlns:p="http://schemas.openxmlformats.org/presentationml/2006/main">
  <p:tag name="NUM" val="7"/>
</p:tagLst>
</file>

<file path=ppt/tags/tag16.xml><?xml version="1.0" encoding="utf-8"?>
<p:tagLst xmlns:a="http://schemas.openxmlformats.org/drawingml/2006/main" xmlns:r="http://schemas.openxmlformats.org/officeDocument/2006/relationships" xmlns:p="http://schemas.openxmlformats.org/presentationml/2006/main">
  <p:tag name="NUM" val="8"/>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9.xml><?xml version="1.0" encoding="utf-8"?>
<p:tagLst xmlns:a="http://schemas.openxmlformats.org/drawingml/2006/main" xmlns:r="http://schemas.openxmlformats.org/officeDocument/2006/relationships" xmlns:p="http://schemas.openxmlformats.org/presentationml/2006/main">
  <p:tag name="NUM" val="1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UM" val="14"/>
</p:tagLst>
</file>

<file path=ppt/tags/tag21.xml><?xml version="1.0" encoding="utf-8"?>
<p:tagLst xmlns:a="http://schemas.openxmlformats.org/drawingml/2006/main" xmlns:r="http://schemas.openxmlformats.org/officeDocument/2006/relationships" xmlns:p="http://schemas.openxmlformats.org/presentationml/2006/main">
  <p:tag name="NUM" val="15"/>
</p:tagLst>
</file>

<file path=ppt/tags/tag22.xml><?xml version="1.0" encoding="utf-8"?>
<p:tagLst xmlns:a="http://schemas.openxmlformats.org/drawingml/2006/main" xmlns:r="http://schemas.openxmlformats.org/officeDocument/2006/relationships" xmlns:p="http://schemas.openxmlformats.org/presentationml/2006/main">
  <p:tag name="NUM" val="16"/>
</p:tagLst>
</file>

<file path=ppt/tags/tag23.xml><?xml version="1.0" encoding="utf-8"?>
<p:tagLst xmlns:a="http://schemas.openxmlformats.org/drawingml/2006/main" xmlns:r="http://schemas.openxmlformats.org/officeDocument/2006/relationships" xmlns:p="http://schemas.openxmlformats.org/presentationml/2006/main">
  <p:tag name="NUM" val="17"/>
</p:tagLst>
</file>

<file path=ppt/tags/tag24.xml><?xml version="1.0" encoding="utf-8"?>
<p:tagLst xmlns:a="http://schemas.openxmlformats.org/drawingml/2006/main" xmlns:r="http://schemas.openxmlformats.org/officeDocument/2006/relationships" xmlns:p="http://schemas.openxmlformats.org/presentationml/2006/main">
  <p:tag name="NUM" val="18"/>
</p:tagLst>
</file>

<file path=ppt/tags/tag25.xml><?xml version="1.0" encoding="utf-8"?>
<p:tagLst xmlns:a="http://schemas.openxmlformats.org/drawingml/2006/main" xmlns:r="http://schemas.openxmlformats.org/officeDocument/2006/relationships" xmlns:p="http://schemas.openxmlformats.org/presentationml/2006/main">
  <p:tag name="NUM" val="19"/>
</p:tagLst>
</file>

<file path=ppt/tags/tag26.xml><?xml version="1.0" encoding="utf-8"?>
<p:tagLst xmlns:a="http://schemas.openxmlformats.org/drawingml/2006/main" xmlns:r="http://schemas.openxmlformats.org/officeDocument/2006/relationships" xmlns:p="http://schemas.openxmlformats.org/presentationml/2006/main">
  <p:tag name="NUM" val="20"/>
</p:tagLst>
</file>

<file path=ppt/tags/tag27.xml><?xml version="1.0" encoding="utf-8"?>
<p:tagLst xmlns:a="http://schemas.openxmlformats.org/drawingml/2006/main" xmlns:r="http://schemas.openxmlformats.org/officeDocument/2006/relationships" xmlns:p="http://schemas.openxmlformats.org/presentationml/2006/main">
  <p:tag name="NUM" val="21"/>
</p:tagLst>
</file>

<file path=ppt/tags/tag28.xml><?xml version="1.0" encoding="utf-8"?>
<p:tagLst xmlns:a="http://schemas.openxmlformats.org/drawingml/2006/main" xmlns:r="http://schemas.openxmlformats.org/officeDocument/2006/relationships" xmlns:p="http://schemas.openxmlformats.org/presentationml/2006/main">
  <p:tag name="NUM" val="22"/>
</p:tagLst>
</file>

<file path=ppt/tags/tag29.xml><?xml version="1.0" encoding="utf-8"?>
<p:tagLst xmlns:a="http://schemas.openxmlformats.org/drawingml/2006/main" xmlns:r="http://schemas.openxmlformats.org/officeDocument/2006/relationships" xmlns:p="http://schemas.openxmlformats.org/presentationml/2006/main">
  <p:tag name="NUM" val="23"/>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NUM" val="26"/>
</p:tagLst>
</file>

<file path=ppt/tags/tag31.xml><?xml version="1.0" encoding="utf-8"?>
<p:tagLst xmlns:a="http://schemas.openxmlformats.org/drawingml/2006/main" xmlns:r="http://schemas.openxmlformats.org/officeDocument/2006/relationships" xmlns:p="http://schemas.openxmlformats.org/presentationml/2006/main">
  <p:tag name="NUM" val="27"/>
</p:tagLst>
</file>

<file path=ppt/tags/tag32.xml><?xml version="1.0" encoding="utf-8"?>
<p:tagLst xmlns:a="http://schemas.openxmlformats.org/drawingml/2006/main" xmlns:r="http://schemas.openxmlformats.org/officeDocument/2006/relationships" xmlns:p="http://schemas.openxmlformats.org/presentationml/2006/main">
  <p:tag name="NUM" val="28"/>
</p:tagLst>
</file>

<file path=ppt/tags/tag33.xml><?xml version="1.0" encoding="utf-8"?>
<p:tagLst xmlns:a="http://schemas.openxmlformats.org/drawingml/2006/main" xmlns:r="http://schemas.openxmlformats.org/officeDocument/2006/relationships" xmlns:p="http://schemas.openxmlformats.org/presentationml/2006/main">
  <p:tag name="NUM" val="31"/>
</p:tagLst>
</file>

<file path=ppt/tags/tag34.xml><?xml version="1.0" encoding="utf-8"?>
<p:tagLst xmlns:a="http://schemas.openxmlformats.org/drawingml/2006/main" xmlns:r="http://schemas.openxmlformats.org/officeDocument/2006/relationships" xmlns:p="http://schemas.openxmlformats.org/presentationml/2006/main">
  <p:tag name="NUM" val="32"/>
</p:tagLst>
</file>

<file path=ppt/tags/tag35.xml><?xml version="1.0" encoding="utf-8"?>
<p:tagLst xmlns:a="http://schemas.openxmlformats.org/drawingml/2006/main" xmlns:r="http://schemas.openxmlformats.org/officeDocument/2006/relationships" xmlns:p="http://schemas.openxmlformats.org/presentationml/2006/main">
  <p:tag name="NUM" val="22"/>
</p:tagLst>
</file>

<file path=ppt/tags/tag36.xml><?xml version="1.0" encoding="utf-8"?>
<p:tagLst xmlns:a="http://schemas.openxmlformats.org/drawingml/2006/main" xmlns:r="http://schemas.openxmlformats.org/officeDocument/2006/relationships" xmlns:p="http://schemas.openxmlformats.org/presentationml/2006/main">
  <p:tag name="NUM" val="23"/>
</p:tagLst>
</file>

<file path=ppt/tags/tag37.xml><?xml version="1.0" encoding="utf-8"?>
<p:tagLst xmlns:a="http://schemas.openxmlformats.org/drawingml/2006/main" xmlns:r="http://schemas.openxmlformats.org/officeDocument/2006/relationships" xmlns:p="http://schemas.openxmlformats.org/presentationml/2006/main">
  <p:tag name="NUM" val="4"/>
</p:tagLst>
</file>

<file path=ppt/tags/tag38.xml><?xml version="1.0" encoding="utf-8"?>
<p:tagLst xmlns:a="http://schemas.openxmlformats.org/drawingml/2006/main" xmlns:r="http://schemas.openxmlformats.org/officeDocument/2006/relationships" xmlns:p="http://schemas.openxmlformats.org/presentationml/2006/main">
  <p:tag name="NUM" val="5"/>
</p:tagLst>
</file>

<file path=ppt/tags/tag39.xml><?xml version="1.0" encoding="utf-8"?>
<p:tagLst xmlns:a="http://schemas.openxmlformats.org/drawingml/2006/main" xmlns:r="http://schemas.openxmlformats.org/officeDocument/2006/relationships" xmlns:p="http://schemas.openxmlformats.org/presentationml/2006/main">
  <p:tag name="NUM" val="6"/>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NUM" val="7"/>
</p:tagLst>
</file>

<file path=ppt/tags/tag41.xml><?xml version="1.0" encoding="utf-8"?>
<p:tagLst xmlns:a="http://schemas.openxmlformats.org/drawingml/2006/main" xmlns:r="http://schemas.openxmlformats.org/officeDocument/2006/relationships" xmlns:p="http://schemas.openxmlformats.org/presentationml/2006/main">
  <p:tag name="NUM" val="8"/>
</p:tagLst>
</file>

<file path=ppt/tags/tag42.xml><?xml version="1.0" encoding="utf-8"?>
<p:tagLst xmlns:a="http://schemas.openxmlformats.org/drawingml/2006/main" xmlns:r="http://schemas.openxmlformats.org/officeDocument/2006/relationships" xmlns:p="http://schemas.openxmlformats.org/presentationml/2006/main">
  <p:tag name="NUM" val="9"/>
</p:tagLst>
</file>

<file path=ppt/tags/tag43.xml><?xml version="1.0" encoding="utf-8"?>
<p:tagLst xmlns:a="http://schemas.openxmlformats.org/drawingml/2006/main" xmlns:r="http://schemas.openxmlformats.org/officeDocument/2006/relationships" xmlns:p="http://schemas.openxmlformats.org/presentationml/2006/main">
  <p:tag name="NUM" val="10"/>
</p:tagLst>
</file>

<file path=ppt/tags/tag44.xml><?xml version="1.0" encoding="utf-8"?>
<p:tagLst xmlns:a="http://schemas.openxmlformats.org/drawingml/2006/main" xmlns:r="http://schemas.openxmlformats.org/officeDocument/2006/relationships" xmlns:p="http://schemas.openxmlformats.org/presentationml/2006/main">
  <p:tag name="NUM" val="11"/>
</p:tagLst>
</file>

<file path=ppt/tags/tag45.xml><?xml version="1.0" encoding="utf-8"?>
<p:tagLst xmlns:a="http://schemas.openxmlformats.org/drawingml/2006/main" xmlns:r="http://schemas.openxmlformats.org/officeDocument/2006/relationships" xmlns:p="http://schemas.openxmlformats.org/presentationml/2006/main">
  <p:tag name="NUM" val="12"/>
</p:tagLst>
</file>

<file path=ppt/tags/tag46.xml><?xml version="1.0" encoding="utf-8"?>
<p:tagLst xmlns:a="http://schemas.openxmlformats.org/drawingml/2006/main" xmlns:r="http://schemas.openxmlformats.org/officeDocument/2006/relationships" xmlns:p="http://schemas.openxmlformats.org/presentationml/2006/main">
  <p:tag name="NUM" val="13"/>
</p:tagLst>
</file>

<file path=ppt/tags/tag47.xml><?xml version="1.0" encoding="utf-8"?>
<p:tagLst xmlns:a="http://schemas.openxmlformats.org/drawingml/2006/main" xmlns:r="http://schemas.openxmlformats.org/officeDocument/2006/relationships" xmlns:p="http://schemas.openxmlformats.org/presentationml/2006/main">
  <p:tag name="NUM" val="14"/>
</p:tagLst>
</file>

<file path=ppt/tags/tag48.xml><?xml version="1.0" encoding="utf-8"?>
<p:tagLst xmlns:a="http://schemas.openxmlformats.org/drawingml/2006/main" xmlns:r="http://schemas.openxmlformats.org/officeDocument/2006/relationships" xmlns:p="http://schemas.openxmlformats.org/presentationml/2006/main">
  <p:tag name="NUM" val="15"/>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NUM" val="18"/>
</p:tagLst>
</file>

<file path=ppt/tags/tag51.xml><?xml version="1.0" encoding="utf-8"?>
<p:tagLst xmlns:a="http://schemas.openxmlformats.org/drawingml/2006/main" xmlns:r="http://schemas.openxmlformats.org/officeDocument/2006/relationships" xmlns:p="http://schemas.openxmlformats.org/presentationml/2006/main">
  <p:tag name="NUM" val="19"/>
</p:tagLst>
</file>

<file path=ppt/tags/tag52.xml><?xml version="1.0" encoding="utf-8"?>
<p:tagLst xmlns:a="http://schemas.openxmlformats.org/drawingml/2006/main" xmlns:r="http://schemas.openxmlformats.org/officeDocument/2006/relationships" xmlns:p="http://schemas.openxmlformats.org/presentationml/2006/main">
  <p:tag name="NUM" val="20"/>
</p:tagLst>
</file>

<file path=ppt/tags/tag53.xml><?xml version="1.0" encoding="utf-8"?>
<p:tagLst xmlns:a="http://schemas.openxmlformats.org/drawingml/2006/main" xmlns:r="http://schemas.openxmlformats.org/officeDocument/2006/relationships" xmlns:p="http://schemas.openxmlformats.org/presentationml/2006/main">
  <p:tag name="NUM" val="21"/>
</p:tagLst>
</file>

<file path=ppt/tags/tag54.xml><?xml version="1.0" encoding="utf-8"?>
<p:tagLst xmlns:a="http://schemas.openxmlformats.org/drawingml/2006/main" xmlns:r="http://schemas.openxmlformats.org/officeDocument/2006/relationships" xmlns:p="http://schemas.openxmlformats.org/presentationml/2006/main">
  <p:tag name="NUM" val="22"/>
</p:tagLst>
</file>

<file path=ppt/tags/tag55.xml><?xml version="1.0" encoding="utf-8"?>
<p:tagLst xmlns:a="http://schemas.openxmlformats.org/drawingml/2006/main" xmlns:r="http://schemas.openxmlformats.org/officeDocument/2006/relationships" xmlns:p="http://schemas.openxmlformats.org/presentationml/2006/main">
  <p:tag name="NUM" val="23"/>
</p:tagLst>
</file>

<file path=ppt/tags/tag56.xml><?xml version="1.0" encoding="utf-8"?>
<p:tagLst xmlns:a="http://schemas.openxmlformats.org/drawingml/2006/main" xmlns:r="http://schemas.openxmlformats.org/officeDocument/2006/relationships" xmlns:p="http://schemas.openxmlformats.org/presentationml/2006/main">
  <p:tag name="NUM" val="24"/>
</p:tagLst>
</file>

<file path=ppt/tags/tag57.xml><?xml version="1.0" encoding="utf-8"?>
<p:tagLst xmlns:a="http://schemas.openxmlformats.org/drawingml/2006/main" xmlns:r="http://schemas.openxmlformats.org/officeDocument/2006/relationships" xmlns:p="http://schemas.openxmlformats.org/presentationml/2006/main">
  <p:tag name="NUM" val="25"/>
</p:tagLst>
</file>

<file path=ppt/tags/tag58.xml><?xml version="1.0" encoding="utf-8"?>
<p:tagLst xmlns:a="http://schemas.openxmlformats.org/drawingml/2006/main" xmlns:r="http://schemas.openxmlformats.org/officeDocument/2006/relationships" xmlns:p="http://schemas.openxmlformats.org/presentationml/2006/main">
  <p:tag name="NUM" val="26"/>
</p:tagLst>
</file>

<file path=ppt/tags/tag59.xml><?xml version="1.0" encoding="utf-8"?>
<p:tagLst xmlns:a="http://schemas.openxmlformats.org/drawingml/2006/main" xmlns:r="http://schemas.openxmlformats.org/officeDocument/2006/relationships" xmlns:p="http://schemas.openxmlformats.org/presentationml/2006/main">
  <p:tag name="NUM" val="27"/>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NUM" val="28"/>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16"/>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ogeti-ppt-template.pptx" id="{74CBC20A-5C78-4BA8-A195-24C07BE40C62}" vid="{37CBF029-434C-46BA-9DFA-AAAA65EBCFDD}"/>
    </a:ext>
  </a:extLst>
</a:theme>
</file>

<file path=ppt/theme/theme10.xml><?xml version="1.0" encoding="utf-8"?>
<a:theme xmlns:a="http://schemas.openxmlformats.org/drawingml/2006/main" name="2_Sogeti Master">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Sogeti Master">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option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pt-template.pptx" id="{74CBC20A-5C78-4BA8-A195-24C07BE40C62}" vid="{D622C579-F77D-488D-92D0-B4D2EF913E1E}"/>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pt-template.pptx" id="{74CBC20A-5C78-4BA8-A195-24C07BE40C62}" vid="{3FE84DFB-BE20-4F40-A922-BBAE6817D92D}"/>
    </a:ext>
  </a:extLst>
</a:theme>
</file>

<file path=ppt/theme/theme4.xml><?xml version="1.0" encoding="utf-8"?>
<a:theme xmlns:a="http://schemas.openxmlformats.org/drawingml/2006/main" name="Closing option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pt-template.pptx" id="{74CBC20A-5C78-4BA8-A195-24C07BE40C62}" vid="{3093F08A-50AC-4B6E-88A0-3C7666192B71}"/>
    </a:ext>
  </a:extLst>
</a:theme>
</file>

<file path=ppt/theme/theme5.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OGETI Template_2018_v3" id="{7278A2AE-4223-442C-A0C5-E45FABBA1215}" vid="{F7E055ED-6AB1-43F9-BF77-7175F72F91ED}"/>
    </a:ext>
  </a:extLst>
</a:theme>
</file>

<file path=ppt/theme/theme7.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OGETI Template_2018_v3" id="{7278A2AE-4223-442C-A0C5-E45FABBA1215}" vid="{F7E055ED-6AB1-43F9-BF77-7175F72F91ED}"/>
    </a:ext>
  </a:extLst>
</a:theme>
</file>

<file path=ppt/theme/theme8.xml><?xml version="1.0" encoding="utf-8"?>
<a:theme xmlns:a="http://schemas.openxmlformats.org/drawingml/2006/main" name="4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emplate Powerpoint ESEC.pptx" id="{B300BA9C-4A70-4BA1-B7A5-255AAD71B630}" vid="{78C4EBB0-AE8A-428C-AC1F-2788C1BA0E4A}"/>
    </a:ext>
  </a:extLst>
</a:theme>
</file>

<file path=ppt/theme/theme9.xml><?xml version="1.0" encoding="utf-8"?>
<a:theme xmlns:a="http://schemas.openxmlformats.org/drawingml/2006/main" name="5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OGETI Template_2018_v3" id="{7278A2AE-4223-442C-A0C5-E45FABBA1215}" vid="{F7E055ED-6AB1-43F9-BF77-7175F72F91E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228E63482B1146956107B4E00CB0E4" ma:contentTypeVersion="2" ma:contentTypeDescription="Create a new document." ma:contentTypeScope="" ma:versionID="51b875c852ff2d92c7806d8adb766217">
  <xsd:schema xmlns:xsd="http://www.w3.org/2001/XMLSchema" xmlns:xs="http://www.w3.org/2001/XMLSchema" xmlns:p="http://schemas.microsoft.com/office/2006/metadata/properties" xmlns:ns2="74c814ec-709d-4e13-a6ab-221cdf0cbd17" targetNamespace="http://schemas.microsoft.com/office/2006/metadata/properties" ma:root="true" ma:fieldsID="4c0d5a7ab641847bedd867ff44bf430c" ns2:_="">
    <xsd:import namespace="74c814ec-709d-4e13-a6ab-221cdf0cbd1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c814ec-709d-4e13-a6ab-221cdf0cbd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3376F7-E4AB-4D01-8A3B-BF8ACD6EEA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c814ec-709d-4e13-a6ab-221cdf0cbd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C05EB1-9DB4-49A5-A2D2-560C66E22747}">
  <ds:schemaRefs>
    <ds:schemaRef ds:uri="http://schemas.microsoft.com/sharepoint/v3/contenttype/forms"/>
  </ds:schemaRefs>
</ds:datastoreItem>
</file>

<file path=customXml/itemProps3.xml><?xml version="1.0" encoding="utf-8"?>
<ds:datastoreItem xmlns:ds="http://schemas.openxmlformats.org/officeDocument/2006/customXml" ds:itemID="{69C7690A-A3DF-40AC-9B13-630D768049B5}">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74c814ec-709d-4e13-a6ab-221cdf0cbd1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Sogeti-ppt-template (1)</Template>
  <TotalTime>4855</TotalTime>
  <Words>464</Words>
  <Application>Microsoft Office PowerPoint</Application>
  <PresentationFormat>Grand écran</PresentationFormat>
  <Paragraphs>72</Paragraphs>
  <Slides>3</Slides>
  <Notes>1</Notes>
  <HiddenSlides>0</HiddenSlides>
  <MMClips>0</MMClips>
  <ScaleCrop>false</ScaleCrop>
  <HeadingPairs>
    <vt:vector size="8" baseType="variant">
      <vt:variant>
        <vt:lpstr>Polices utilisées</vt:lpstr>
      </vt:variant>
      <vt:variant>
        <vt:i4>7</vt:i4>
      </vt:variant>
      <vt:variant>
        <vt:lpstr>Thème</vt:lpstr>
      </vt:variant>
      <vt:variant>
        <vt:i4>11</vt:i4>
      </vt:variant>
      <vt:variant>
        <vt:lpstr>Serveurs OLE incorporés</vt:lpstr>
      </vt:variant>
      <vt:variant>
        <vt:i4>1</vt:i4>
      </vt:variant>
      <vt:variant>
        <vt:lpstr>Titres des diapositives</vt:lpstr>
      </vt:variant>
      <vt:variant>
        <vt:i4>3</vt:i4>
      </vt:variant>
    </vt:vector>
  </HeadingPairs>
  <TitlesOfParts>
    <vt:vector size="22" baseType="lpstr">
      <vt:lpstr>Arial</vt:lpstr>
      <vt:lpstr>Calibri</vt:lpstr>
      <vt:lpstr>Calibri Light</vt:lpstr>
      <vt:lpstr>Ubuntu</vt:lpstr>
      <vt:lpstr>Ubuntu Light</vt:lpstr>
      <vt:lpstr>Verdana</vt:lpstr>
      <vt:lpstr>Wingdings</vt:lpstr>
      <vt:lpstr>Content Layouts</vt:lpstr>
      <vt:lpstr>Cover options</vt:lpstr>
      <vt:lpstr>Section slides</vt:lpstr>
      <vt:lpstr>Closing options</vt:lpstr>
      <vt:lpstr>Conception personnalisée</vt:lpstr>
      <vt:lpstr>1_Content Layouts</vt:lpstr>
      <vt:lpstr>2_Content Layouts</vt:lpstr>
      <vt:lpstr>4_Content Layouts</vt:lpstr>
      <vt:lpstr>5_Content Layouts</vt:lpstr>
      <vt:lpstr>2_Sogeti Master</vt:lpstr>
      <vt:lpstr>1_Sogeti Master</vt:lpstr>
      <vt:lpstr>think-cell Slide</vt:lpstr>
      <vt:lpstr>Présentation PowerPoint</vt:lpstr>
      <vt:lpstr>Avantages</vt:lpstr>
      <vt:lpstr>Rejoindre Sogeti, c’est aussi…</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Powerpoint template</dc:subject>
  <dc:creator>MARC-DURA, CAMILLE</dc:creator>
  <cp:lastModifiedBy>ESCANDE, Ornella</cp:lastModifiedBy>
  <cp:revision>60</cp:revision>
  <dcterms:created xsi:type="dcterms:W3CDTF">2018-09-12T08:26:05Z</dcterms:created>
  <dcterms:modified xsi:type="dcterms:W3CDTF">2022-06-02T08:36:40Z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0x0101007A228E63482B1146956107B4E00CB0E4</vt:lpwstr>
  </property>
</Properties>
</file>